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417" r:id="rId2"/>
    <p:sldId id="4632" r:id="rId3"/>
    <p:sldId id="4633" r:id="rId4"/>
    <p:sldId id="4634" r:id="rId5"/>
    <p:sldId id="4635" r:id="rId6"/>
    <p:sldId id="4636" r:id="rId7"/>
    <p:sldId id="4637" r:id="rId8"/>
    <p:sldId id="4627" r:id="rId9"/>
    <p:sldId id="4638" r:id="rId10"/>
    <p:sldId id="4629" r:id="rId11"/>
    <p:sldId id="4639" r:id="rId12"/>
    <p:sldId id="4630" r:id="rId13"/>
    <p:sldId id="4643" r:id="rId14"/>
    <p:sldId id="4631" r:id="rId15"/>
    <p:sldId id="4642" r:id="rId16"/>
    <p:sldId id="4640" r:id="rId17"/>
    <p:sldId id="4641" r:id="rId18"/>
    <p:sldId id="4565" r:id="rId19"/>
  </p:sldIdLst>
  <p:sldSz cx="12192000" cy="6858000"/>
  <p:notesSz cx="6858000" cy="9144000"/>
  <p:custDataLst>
    <p:tags r:id="rId21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24" initials="D" lastIdx="1" clrIdx="0">
    <p:extLst>
      <p:ext uri="{19B8F6BF-5375-455C-9EA6-DF929625EA0E}">
        <p15:presenceInfo xmlns:p15="http://schemas.microsoft.com/office/powerpoint/2012/main" userId="DMI2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082"/>
    <a:srgbClr val="43B2B0"/>
    <a:srgbClr val="83D3D4"/>
    <a:srgbClr val="3BB4B2"/>
    <a:srgbClr val="52C5CA"/>
    <a:srgbClr val="ABDEE1"/>
    <a:srgbClr val="6EA5A6"/>
    <a:srgbClr val="F2F2F2"/>
    <a:srgbClr val="0000CC"/>
    <a:srgbClr val="F04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64" autoAdjust="0"/>
  </p:normalViewPr>
  <p:slideViewPr>
    <p:cSldViewPr snapToGrid="0" snapToObject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2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tags" Target="tags/tag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package" Target="../embeddings/Hoja_de_c_lculo_de_Microsoft_Excel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PE" dirty="0">
                <a:solidFill>
                  <a:sysClr val="windowText" lastClr="000000"/>
                </a:solidFill>
              </a:rPr>
              <a:t>Número</a:t>
            </a:r>
            <a:r>
              <a:rPr lang="es-PE" baseline="0" dirty="0">
                <a:solidFill>
                  <a:sysClr val="windowText" lastClr="000000"/>
                </a:solidFill>
              </a:rPr>
              <a:t> de CG que cumplen la meta establecida</a:t>
            </a:r>
            <a:endParaRPr lang="es-PE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>
        <c:manualLayout>
          <c:layoutTarget val="inner"/>
          <c:xMode val="edge"/>
          <c:yMode val="edge"/>
          <c:x val="5.8237355553708119E-2"/>
          <c:y val="0.11861828535819247"/>
          <c:w val="0.92862475130165767"/>
          <c:h val="0.665165113820735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9C-4A99-8EFF-047CB566B7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9C-4A99-8EFF-047CB566B7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9C-4A99-8EFF-047CB566B73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9C-4A99-8EFF-047CB566B73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A9C-4A99-8EFF-047CB566B73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A9C-4A99-8EFF-047CB566B73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A9C-4A99-8EFF-047CB566B73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A9C-4A99-8EFF-047CB566B73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A9C-4A99-8EFF-047CB566B73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A9C-4A99-8EFF-047CB566B73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A9C-4A99-8EFF-047CB566B73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A9C-4A99-8EFF-047CB566B73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A9C-4A99-8EFF-047CB566B73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A9C-4A99-8EFF-047CB566B73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A9C-4A99-8EFF-047CB566B73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FA9C-4A99-8EFF-047CB566B734}"/>
              </c:ext>
            </c:extLst>
          </c:dPt>
          <c:dPt>
            <c:idx val="16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FA9C-4A99-8EFF-047CB566B734}"/>
              </c:ext>
            </c:extLst>
          </c:dPt>
          <c:dPt>
            <c:idx val="17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FA9C-4A99-8EFF-047CB566B73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FA9C-4A99-8EFF-047CB566B7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Hoja1!$B$4:$B$28</c:f>
              <c:strCache>
                <c:ptCount val="25"/>
                <c:pt idx="0">
                  <c:v>09 HUANCAVELICA</c:v>
                </c:pt>
                <c:pt idx="1">
                  <c:v>12 JUNIN</c:v>
                </c:pt>
                <c:pt idx="2">
                  <c:v>17 MADRE DE DIOS</c:v>
                </c:pt>
                <c:pt idx="3">
                  <c:v>23 TACNA</c:v>
                </c:pt>
                <c:pt idx="4">
                  <c:v>20 PIURA</c:v>
                </c:pt>
                <c:pt idx="5">
                  <c:v>05 AYACUCHO</c:v>
                </c:pt>
                <c:pt idx="6">
                  <c:v>16 LORETO</c:v>
                </c:pt>
                <c:pt idx="7">
                  <c:v>19 PASCO</c:v>
                </c:pt>
                <c:pt idx="8">
                  <c:v>03 APURIMAC</c:v>
                </c:pt>
                <c:pt idx="9">
                  <c:v>24 TUMBES</c:v>
                </c:pt>
                <c:pt idx="10">
                  <c:v>01 AMAZONAS</c:v>
                </c:pt>
                <c:pt idx="11">
                  <c:v>08 CUSCO</c:v>
                </c:pt>
                <c:pt idx="12">
                  <c:v>10 HUANUCO</c:v>
                </c:pt>
                <c:pt idx="13">
                  <c:v>18 MOQUEGUA</c:v>
                </c:pt>
                <c:pt idx="14">
                  <c:v>22 SAN MARTIN</c:v>
                </c:pt>
                <c:pt idx="15">
                  <c:v>25 UCAYALI</c:v>
                </c:pt>
                <c:pt idx="16">
                  <c:v>07 CALLAO</c:v>
                </c:pt>
                <c:pt idx="17">
                  <c:v>14 LAMBAYEQUE</c:v>
                </c:pt>
                <c:pt idx="18">
                  <c:v>21 PUNO</c:v>
                </c:pt>
                <c:pt idx="19">
                  <c:v>11 ICA</c:v>
                </c:pt>
                <c:pt idx="20">
                  <c:v>02 ANCASH</c:v>
                </c:pt>
                <c:pt idx="21">
                  <c:v>06 CAJAMARCA</c:v>
                </c:pt>
                <c:pt idx="22">
                  <c:v>13 LA LIBERTAD</c:v>
                </c:pt>
                <c:pt idx="23">
                  <c:v>15 LIMA PROVINCIAS</c:v>
                </c:pt>
                <c:pt idx="24">
                  <c:v>04 AREQUIPA</c:v>
                </c:pt>
              </c:strCache>
            </c:strRef>
          </c:cat>
          <c:val>
            <c:numRef>
              <c:f>Hoja1!$Q$4:$Q$28</c:f>
              <c:numCache>
                <c:formatCode>0%</c:formatCode>
                <c:ptCount val="25"/>
                <c:pt idx="0">
                  <c:v>0.8666666666666667</c:v>
                </c:pt>
                <c:pt idx="1">
                  <c:v>0.8666666666666667</c:v>
                </c:pt>
                <c:pt idx="2">
                  <c:v>0.8666666666666667</c:v>
                </c:pt>
                <c:pt idx="3">
                  <c:v>0.8666666666666667</c:v>
                </c:pt>
                <c:pt idx="4">
                  <c:v>0.8571428571428571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0.73333333333333328</c:v>
                </c:pt>
                <c:pt idx="9">
                  <c:v>0.7142857142857143</c:v>
                </c:pt>
                <c:pt idx="10">
                  <c:v>0.66666666666666663</c:v>
                </c:pt>
                <c:pt idx="11">
                  <c:v>0.66666666666666663</c:v>
                </c:pt>
                <c:pt idx="12">
                  <c:v>0.66666666666666663</c:v>
                </c:pt>
                <c:pt idx="13">
                  <c:v>0.66666666666666663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0.61538461538461542</c:v>
                </c:pt>
                <c:pt idx="17">
                  <c:v>0.6</c:v>
                </c:pt>
                <c:pt idx="18">
                  <c:v>0.53333333333333333</c:v>
                </c:pt>
                <c:pt idx="19">
                  <c:v>0.42857142857142855</c:v>
                </c:pt>
                <c:pt idx="20">
                  <c:v>0.4</c:v>
                </c:pt>
                <c:pt idx="21">
                  <c:v>0.33333333333333331</c:v>
                </c:pt>
                <c:pt idx="22">
                  <c:v>0.21428571428571427</c:v>
                </c:pt>
                <c:pt idx="23">
                  <c:v>0.2</c:v>
                </c:pt>
                <c:pt idx="2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FA9C-4A99-8EFF-047CB566B7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12087976"/>
        <c:axId val="512081088"/>
      </c:barChart>
      <c:catAx>
        <c:axId val="51208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US"/>
          </a:p>
        </c:txPr>
        <c:crossAx val="512081088"/>
        <c:crosses val="autoZero"/>
        <c:auto val="1"/>
        <c:lblAlgn val="ctr"/>
        <c:lblOffset val="100"/>
        <c:noMultiLvlLbl val="0"/>
      </c:catAx>
      <c:valAx>
        <c:axId val="51208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208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2F20-7D11-4DE3-8B3E-CA9437FB6DA3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A82A-77E4-48DC-BBFC-61D4CAD001D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2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2EE4D-857D-4448-899B-A25A6083DF2F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008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050A-E9C7-409C-9295-5A1436A3AA27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111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2EE4D-857D-4448-899B-A25A6083DF2F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97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6A82A-77E4-48DC-BBFC-61D4CAD001DD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218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6A82A-77E4-48DC-BBFC-61D4CAD001DD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85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C607A-4D60-5F42-8E64-288A5A3C9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835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s-ES" dirty="0"/>
              <a:t>TÍTULO PORTADA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4B5FEB-EB4A-7046-AF91-244310CF4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EE4D2F-4F5C-8248-B3AA-D7CE92C5F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36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846419-9545-354F-AB54-9F510AFA1C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921057" y="3890341"/>
            <a:ext cx="8335051" cy="748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C03295-5514-7C4A-A8D0-D6555E3A92B9}"/>
              </a:ext>
            </a:extLst>
          </p:cNvPr>
          <p:cNvSpPr txBox="1"/>
          <p:nvPr userDrawn="1"/>
        </p:nvSpPr>
        <p:spPr>
          <a:xfrm>
            <a:off x="999648" y="5908327"/>
            <a:ext cx="1018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spc="300" dirty="0">
                <a:solidFill>
                  <a:srgbClr val="011643"/>
                </a:solidFill>
                <a:latin typeface="Century Gothic" panose="020B0502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1255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C61FD3-E8C3-4431-9B5A-BA040A1A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F3B-6A39-4B2A-B6D4-9D4126BEF4DC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C18126-967E-41B2-A825-3BADFC58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AD67FD-7B3B-4842-B34C-DA4B47D1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B1DD-1C3D-40E4-B72B-1EBF0AF015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391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4221D-7DD6-5D44-8C72-B9321EA0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811"/>
            <a:ext cx="10515600" cy="10060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563D09-8ED2-984F-AAFA-7F41D66B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3A51D9-308A-B642-A804-A92E755C3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B9DC-85C2-C94C-A8E3-D941CD428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CD41F-0E05-3548-B6F5-F38BE2203E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solidFill>
            <a:srgbClr val="233D7B">
              <a:alpha val="69613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2F55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B2D69D-2420-6D4C-B974-29403CB01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04A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C372D08-600C-9447-9BBE-CDEB691588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noFill/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5BD7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F43176-30A5-CC43-BC5A-A386CD4D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D95D-E494-5A41-8558-6DDE7C0D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C2704-1505-ED4A-8AEB-00FD933C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9060"/>
            <a:ext cx="5181600" cy="332255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F8EC7-D776-9342-A525-6199D9B0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9060"/>
            <a:ext cx="5181600" cy="3322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0B2478-5F78-6946-AFCC-EEB6DA91A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4D8EC6-E9A8-E24C-B371-98EC69252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DA0F9F-E0C9-9041-8A71-356F0A7D1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19D81F-EA3F-D849-B91B-ACE40BE7B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8B80A4-552B-5D45-BFF0-7E152229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23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5913C-81E6-E64F-BF34-3A551712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46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C85A61-5B59-FA41-87F5-197D7B0BE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4465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883007-AC7F-BE4B-B472-821C3036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246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75F9C0-498B-874A-AEAA-B047B06F4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solidFill>
          <a:srgbClr val="F1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210" y="3102361"/>
            <a:ext cx="9481580" cy="1133475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GRACIAS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F43176-30A5-CC43-BC5A-A386CD4D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580816-AF27-8D44-A048-FC2AB109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D19A0-B36E-4549-B1D9-ED0A59A7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73C83-CE99-FF40-B561-F5021178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A977-5A3D-B446-AE71-41C69CDD9950}" type="datetimeFigureOut">
              <a:rPr lang="es-PE" smtClean="0"/>
              <a:t>30/11/2022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EB0C5-2201-E54B-830E-4DCF85C85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54874C-B7CA-9245-A630-1F55F14B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8693-98D2-CF45-9E18-EC3B4B7D34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3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8" r:id="rId7"/>
    <p:sldLayoutId id="2147483657" r:id="rId8"/>
    <p:sldLayoutId id="2147483659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rgbClr val="01164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164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oku-whrz-ftr" TargetMode="Externa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719605" y="1908406"/>
            <a:ext cx="5534738" cy="16722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spcBef>
                <a:spcPts val="907"/>
              </a:spcBef>
            </a:pPr>
            <a:endParaRPr lang="es-PE" sz="2800" b="1" dirty="0">
              <a:solidFill>
                <a:schemeClr val="bg1"/>
              </a:solidFill>
            </a:endParaRPr>
          </a:p>
          <a:p>
            <a:pPr algn="ctr" defTabSz="829544">
              <a:spcBef>
                <a:spcPts val="907"/>
              </a:spcBef>
            </a:pPr>
            <a:r>
              <a:rPr lang="es-PE" sz="2800" b="1" dirty="0">
                <a:solidFill>
                  <a:schemeClr val="bg1"/>
                </a:solidFill>
              </a:rPr>
              <a:t>Balance del cumplimiento de Indicadores periodo</a:t>
            </a:r>
          </a:p>
          <a:p>
            <a:pPr algn="ctr" defTabSz="829544">
              <a:spcBef>
                <a:spcPts val="907"/>
              </a:spcBef>
            </a:pPr>
            <a:r>
              <a:rPr lang="es-PE" sz="2800" b="1" dirty="0">
                <a:solidFill>
                  <a:schemeClr val="bg1"/>
                </a:solidFill>
              </a:rPr>
              <a:t>Agosto 2021 – enero 2022</a:t>
            </a:r>
          </a:p>
          <a:p>
            <a:pPr algn="ctr"/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478449" y="4023758"/>
            <a:ext cx="4785296" cy="131286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PE" sz="1633" b="1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468169" y="1242804"/>
            <a:ext cx="11373515" cy="4805155"/>
            <a:chOff x="227362" y="2555701"/>
            <a:chExt cx="10087096" cy="3919210"/>
          </a:xfrm>
        </p:grpSpPr>
        <p:cxnSp>
          <p:nvCxnSpPr>
            <p:cNvPr id="5" name="Conector recto 4"/>
            <p:cNvCxnSpPr/>
            <p:nvPr/>
          </p:nvCxnSpPr>
          <p:spPr>
            <a:xfrm flipV="1">
              <a:off x="230914" y="2559177"/>
              <a:ext cx="0" cy="391573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4" y="5910040"/>
            <a:ext cx="2075395" cy="811027"/>
          </a:xfrm>
          <a:prstGeom prst="rect">
            <a:avLst/>
          </a:prstGeom>
        </p:spPr>
      </p:pic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C88AAF66-21BA-4E5E-9E88-5E7E37121818}"/>
              </a:ext>
            </a:extLst>
          </p:cNvPr>
          <p:cNvSpPr txBox="1">
            <a:spLocks/>
          </p:cNvSpPr>
          <p:nvPr/>
        </p:nvSpPr>
        <p:spPr>
          <a:xfrm>
            <a:off x="8416068" y="5860718"/>
            <a:ext cx="1838275" cy="454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1432" b="1" dirty="0"/>
              <a:t>Lima, Agosto  2022</a:t>
            </a:r>
            <a:endParaRPr lang="es-UY" sz="1432" b="1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A59226-C183-25B3-89A7-735266619131}"/>
              </a:ext>
            </a:extLst>
          </p:cNvPr>
          <p:cNvSpPr/>
          <p:nvPr/>
        </p:nvSpPr>
        <p:spPr>
          <a:xfrm>
            <a:off x="5353194" y="5802086"/>
            <a:ext cx="1363292" cy="8337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C69EF3B-F6CC-1B7B-9341-22216AF36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15001" r="8959" b="4987"/>
          <a:stretch/>
        </p:blipFill>
        <p:spPr>
          <a:xfrm>
            <a:off x="527740" y="1281076"/>
            <a:ext cx="4128289" cy="508190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5FC2611-BCBB-4C78-BAAD-309BEBD05490}"/>
              </a:ext>
            </a:extLst>
          </p:cNvPr>
          <p:cNvSpPr txBox="1"/>
          <p:nvPr/>
        </p:nvSpPr>
        <p:spPr>
          <a:xfrm>
            <a:off x="4879022" y="4488702"/>
            <a:ext cx="521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Dick Castañeda Aguilar</a:t>
            </a:r>
          </a:p>
          <a:p>
            <a:pPr algn="ctr"/>
            <a:r>
              <a:rPr lang="es-ES" sz="1600" dirty="0"/>
              <a:t>Director (e) de Mecanismos de Incentivos</a:t>
            </a:r>
          </a:p>
          <a:p>
            <a:pPr algn="ctr"/>
            <a:r>
              <a:rPr lang="es-ES" sz="1600" dirty="0"/>
              <a:t>DGIPAT - MIDIS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7098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terminador 38">
            <a:extLst>
              <a:ext uri="{FF2B5EF4-FFF2-40B4-BE49-F238E27FC236}">
                <a16:creationId xmlns:a16="http://schemas.microsoft.com/office/drawing/2014/main" id="{F4521CFE-D0B7-41D6-BF89-6E96BA6C209D}"/>
              </a:ext>
            </a:extLst>
          </p:cNvPr>
          <p:cNvSpPr/>
          <p:nvPr/>
        </p:nvSpPr>
        <p:spPr>
          <a:xfrm flipH="1">
            <a:off x="4665987" y="3132019"/>
            <a:ext cx="4458768" cy="808154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F426F6-4887-40B6-AD97-3E6726A68060}"/>
              </a:ext>
            </a:extLst>
          </p:cNvPr>
          <p:cNvSpPr txBox="1"/>
          <p:nvPr/>
        </p:nvSpPr>
        <p:spPr>
          <a:xfrm>
            <a:off x="5060525" y="3201798"/>
            <a:ext cx="38833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PE" sz="1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EI-02.02</a:t>
            </a:r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Porcentaje de PRONOEI de ámbito rural cuyas </a:t>
            </a:r>
            <a:r>
              <a:rPr lang="es-PE" sz="1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Profesoras Coordinadoras (PC) reciben movilidad local y/o viáticos y pasajes </a:t>
            </a:r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 manera oportuna y es registrado en el SIGA y el Módulo Complementario – SIGA.</a:t>
            </a:r>
            <a:r>
              <a:rPr lang="es-PE" sz="1000" dirty="0">
                <a:latin typeface="Century Gothic" panose="020B0502020202020204" pitchFamily="34" charset="0"/>
              </a:rPr>
              <a:t> </a:t>
            </a:r>
            <a:endParaRPr lang="es-ES" sz="1000" kern="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agrama de flujo: terminador 29">
            <a:extLst>
              <a:ext uri="{FF2B5EF4-FFF2-40B4-BE49-F238E27FC236}">
                <a16:creationId xmlns:a16="http://schemas.microsoft.com/office/drawing/2014/main" id="{85AFEACC-54F7-4129-8D8B-1AAEEBD9F752}"/>
              </a:ext>
            </a:extLst>
          </p:cNvPr>
          <p:cNvSpPr/>
          <p:nvPr/>
        </p:nvSpPr>
        <p:spPr>
          <a:xfrm>
            <a:off x="9278760" y="2366544"/>
            <a:ext cx="2740787" cy="1169551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9DF7B34-D329-4275-868F-C25C585AAFF9}"/>
              </a:ext>
            </a:extLst>
          </p:cNvPr>
          <p:cNvSpPr txBox="1"/>
          <p:nvPr/>
        </p:nvSpPr>
        <p:spPr>
          <a:xfrm>
            <a:off x="9580911" y="2366545"/>
            <a:ext cx="227480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PE" sz="1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EI-03.01</a:t>
            </a:r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Porcentaje de servicios educativos del MSE de EIB y de la Educación Rural que reciben los cuadernos de trabajo de manera pertinente y en cantidad suficiente para sus estudiantes.</a:t>
            </a:r>
            <a:r>
              <a:rPr lang="es-PE" sz="1000" dirty="0">
                <a:latin typeface="Century Gothic" panose="020B0502020202020204" pitchFamily="34" charset="0"/>
              </a:rPr>
              <a:t> </a:t>
            </a:r>
            <a:endParaRPr lang="es-PE" sz="1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58161" y="1427597"/>
            <a:ext cx="3942799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dirty="0">
              <a:solidFill>
                <a:schemeClr val="bg1"/>
              </a:solidFill>
            </a:endParaRPr>
          </a:p>
          <a:p>
            <a:pPr lvl="0" algn="ctr"/>
            <a:endParaRPr lang="es-PE" sz="1200" b="1" dirty="0">
              <a:solidFill>
                <a:schemeClr val="bg1"/>
              </a:solidFill>
            </a:endParaRPr>
          </a:p>
          <a:p>
            <a:pPr lvl="0" algn="ctr"/>
            <a:r>
              <a:rPr lang="es-PE" sz="1200" b="1" dirty="0">
                <a:solidFill>
                  <a:schemeClr val="bg1"/>
                </a:solidFill>
              </a:rPr>
              <a:t>CG:EI-01. </a:t>
            </a:r>
            <a:r>
              <a:rPr lang="es-P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Implementación adecuada del Modelo de Servicio Educativo (MSE) de Educación  Intercultural Bilingüe (EIB).</a:t>
            </a:r>
          </a:p>
          <a:p>
            <a:pPr lvl="0" algn="ctr"/>
            <a:endParaRPr lang="es-PE" sz="1000" dirty="0">
              <a:solidFill>
                <a:schemeClr val="bg1"/>
              </a:solidFill>
            </a:endParaRPr>
          </a:p>
          <a:p>
            <a:pPr algn="ctr"/>
            <a:r>
              <a:rPr lang="es-PE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923972" y="1427597"/>
            <a:ext cx="3942799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dirty="0">
              <a:solidFill>
                <a:schemeClr val="bg1"/>
              </a:solidFill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</a:rPr>
              <a:t>CG: EI-02 </a:t>
            </a:r>
            <a:r>
              <a:rPr lang="es-P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Programa No Escolarizado de Educación Inicial. - PRONOEI</a:t>
            </a:r>
            <a:endParaRPr lang="es-PE" sz="1200" b="1" dirty="0">
              <a:solidFill>
                <a:schemeClr val="bg1"/>
              </a:solidFill>
            </a:endParaRPr>
          </a:p>
          <a:p>
            <a:pPr lvl="0" algn="ctr"/>
            <a:r>
              <a:rPr lang="es-PE" sz="1200" b="1" dirty="0">
                <a:solidFill>
                  <a:schemeClr val="bg1"/>
                </a:solidFill>
              </a:rPr>
              <a:t>.</a:t>
            </a:r>
            <a:r>
              <a:rPr lang="es-PE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Diagrama de flujo: terminador 25">
            <a:extLst>
              <a:ext uri="{FF2B5EF4-FFF2-40B4-BE49-F238E27FC236}">
                <a16:creationId xmlns:a16="http://schemas.microsoft.com/office/drawing/2014/main" id="{149F6773-2720-42FE-BF98-992DFDD234AC}"/>
              </a:ext>
            </a:extLst>
          </p:cNvPr>
          <p:cNvSpPr/>
          <p:nvPr/>
        </p:nvSpPr>
        <p:spPr>
          <a:xfrm>
            <a:off x="4708114" y="2242040"/>
            <a:ext cx="4458767" cy="784830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B5038D5-1B88-4406-8604-424A034216E4}"/>
              </a:ext>
            </a:extLst>
          </p:cNvPr>
          <p:cNvSpPr txBox="1"/>
          <p:nvPr/>
        </p:nvSpPr>
        <p:spPr>
          <a:xfrm>
            <a:off x="4991217" y="2284826"/>
            <a:ext cx="39462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EI-02.01 </a:t>
            </a:r>
            <a:r>
              <a:rPr lang="es-P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Porcentaje de PRONOEI cuyas </a:t>
            </a:r>
            <a:r>
              <a:rPr lang="es-PE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Promotoras Educativas Comunitarias (PEC)</a:t>
            </a:r>
            <a:r>
              <a:rPr lang="es-P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 reciben su pago de propinas de manera  oportuna y es registrado en el Módulo Complementario  del  SIGA.</a:t>
            </a:r>
            <a:endParaRPr lang="es-PE" sz="1000" b="1" kern="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9278760" y="1427597"/>
            <a:ext cx="2651782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dirty="0">
              <a:solidFill>
                <a:schemeClr val="bg1"/>
              </a:solidFill>
            </a:endParaRPr>
          </a:p>
          <a:p>
            <a:pPr algn="ctr"/>
            <a:endParaRPr lang="es-PE" sz="1200" b="1" dirty="0">
              <a:solidFill>
                <a:schemeClr val="bg1"/>
              </a:solidFill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</a:rPr>
              <a:t>CG: EI-03 </a:t>
            </a:r>
            <a:r>
              <a:rPr lang="es-PE" sz="1200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 y suficiencia de material educativo.</a:t>
            </a:r>
          </a:p>
          <a:p>
            <a:pPr algn="ctr"/>
            <a:endParaRPr lang="es-PE" sz="1200" b="1" dirty="0">
              <a:solidFill>
                <a:schemeClr val="bg1"/>
              </a:solidFill>
            </a:endParaRPr>
          </a:p>
          <a:p>
            <a:pPr lvl="0" algn="ctr"/>
            <a:r>
              <a:rPr lang="es-PE" sz="1200" b="1" dirty="0">
                <a:solidFill>
                  <a:schemeClr val="bg1"/>
                </a:solidFill>
              </a:rPr>
              <a:t>.</a:t>
            </a:r>
            <a:r>
              <a:rPr lang="es-PE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109988" y="3116122"/>
            <a:ext cx="3981874" cy="970534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C47B681-28F6-4C63-8DD0-66A74BD31EB2}"/>
              </a:ext>
            </a:extLst>
          </p:cNvPr>
          <p:cNvSpPr txBox="1"/>
          <p:nvPr/>
        </p:nvSpPr>
        <p:spPr>
          <a:xfrm>
            <a:off x="424083" y="3163326"/>
            <a:ext cx="327164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</a:rPr>
              <a:t>E-01.02 % de plazas docentes orgánicas, eventuales y por horas de las especialidades de comunicación y ciencias sociales de IE de nivel secundaria del MSE de EIB que son adjudicadas al 31 de marzo del 2023, cumplen el perfil establecido y son registradas por las DRE/GRE y UGEL en el Sistema NEXUS.</a:t>
            </a:r>
            <a:endParaRPr lang="es-PE" sz="900" dirty="0">
              <a:latin typeface="Century Gothic" panose="020B0502020202020204" pitchFamily="34" charset="0"/>
            </a:endParaRPr>
          </a:p>
        </p:txBody>
      </p:sp>
      <p:sp>
        <p:nvSpPr>
          <p:cNvPr id="42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109988" y="2242040"/>
            <a:ext cx="3981873" cy="784830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C47B681-28F6-4C63-8DD0-66A74BD31EB2}"/>
              </a:ext>
            </a:extLst>
          </p:cNvPr>
          <p:cNvSpPr txBox="1"/>
          <p:nvPr/>
        </p:nvSpPr>
        <p:spPr>
          <a:xfrm>
            <a:off x="424083" y="2242040"/>
            <a:ext cx="340354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PE" sz="9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EI-01.01:</a:t>
            </a:r>
            <a:r>
              <a:rPr lang="es-PE" sz="9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% de IE de </a:t>
            </a:r>
            <a:r>
              <a:rPr lang="es-PE" sz="9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nivel secundaria del MSE de EIB que elaboran los cuadros de distribución de horas</a:t>
            </a:r>
            <a:r>
              <a:rPr lang="es-PE" sz="9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pedagógicas para el año lectivo 2023, de acuerdo con las formas de atención, y son registrados por las DRE/GRE y UGEL en el  Sistema NEXUS</a:t>
            </a:r>
            <a:r>
              <a:rPr lang="es-PE" sz="9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4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1120039" y="5046544"/>
            <a:ext cx="3981874" cy="1039224"/>
          </a:xfrm>
          <a:prstGeom prst="flowChartTerminator">
            <a:avLst/>
          </a:prstGeom>
          <a:solidFill>
            <a:srgbClr val="2C808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5591775" y="5052801"/>
            <a:ext cx="3981874" cy="1032967"/>
          </a:xfrm>
          <a:prstGeom prst="flowChartTerminator">
            <a:avLst/>
          </a:prstGeom>
          <a:solidFill>
            <a:srgbClr val="2C808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1120039" y="4453834"/>
            <a:ext cx="3942799" cy="5576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1200" dirty="0">
              <a:solidFill>
                <a:schemeClr val="bg1"/>
              </a:solidFill>
            </a:endParaRPr>
          </a:p>
          <a:p>
            <a:pPr lvl="0" algn="ctr"/>
            <a:endParaRPr lang="es-PE" sz="1200" b="1" dirty="0">
              <a:solidFill>
                <a:schemeClr val="bg1"/>
              </a:solidFill>
            </a:endParaRPr>
          </a:p>
          <a:p>
            <a:pPr algn="ctr"/>
            <a:r>
              <a:rPr lang="es-PE" sz="1400" b="1" dirty="0">
                <a:solidFill>
                  <a:schemeClr val="bg1"/>
                </a:solidFill>
              </a:rPr>
              <a:t>MC-04. </a:t>
            </a:r>
            <a:r>
              <a:rPr lang="es-ES" sz="1400" b="1" dirty="0">
                <a:latin typeface="Century Gothic" panose="020B0502020202020204" pitchFamily="34" charset="0"/>
              </a:rPr>
              <a:t>Acceso al servicio educativo </a:t>
            </a:r>
            <a:endParaRPr lang="es-ES" sz="1400" dirty="0"/>
          </a:p>
          <a:p>
            <a:pPr lvl="0" algn="ctr"/>
            <a:r>
              <a:rPr lang="es-PE" sz="1200" b="1" dirty="0">
                <a:solidFill>
                  <a:schemeClr val="bg1"/>
                </a:solidFill>
              </a:rPr>
              <a:t> </a:t>
            </a:r>
            <a:endParaRPr lang="es-PE" sz="1200" dirty="0">
              <a:solidFill>
                <a:schemeClr val="bg1"/>
              </a:solidFill>
            </a:endParaRPr>
          </a:p>
          <a:p>
            <a:pPr algn="ctr"/>
            <a:r>
              <a:rPr lang="es-PE" sz="12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0F426F6-4887-40B6-AD97-3E6726A68060}"/>
              </a:ext>
            </a:extLst>
          </p:cNvPr>
          <p:cNvSpPr txBox="1"/>
          <p:nvPr/>
        </p:nvSpPr>
        <p:spPr>
          <a:xfrm>
            <a:off x="1342333" y="5212213"/>
            <a:ext cx="35372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MC-04.01:Porcentaje de niñas y niños de 3 años de edad, de los distritos de quintiles 1 y 2 de pobreza departamental, matriculados y registrados en el SIAGIE.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5518029" y="4406444"/>
            <a:ext cx="3942799" cy="5576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1200" dirty="0">
              <a:solidFill>
                <a:schemeClr val="bg1"/>
              </a:solidFill>
            </a:endParaRPr>
          </a:p>
          <a:p>
            <a:pPr lvl="0" algn="ctr"/>
            <a:endParaRPr lang="es-PE" sz="1200" b="1" dirty="0">
              <a:solidFill>
                <a:schemeClr val="bg1"/>
              </a:solidFill>
            </a:endParaRPr>
          </a:p>
          <a:p>
            <a:pPr lvl="0" algn="ctr"/>
            <a:r>
              <a:rPr lang="es-PE" sz="1400" b="1" dirty="0">
                <a:solidFill>
                  <a:schemeClr val="bg1"/>
                </a:solidFill>
              </a:rPr>
              <a:t>MC-05.</a:t>
            </a:r>
            <a:r>
              <a:rPr lang="es-ES" sz="1400" b="1" dirty="0">
                <a:solidFill>
                  <a:schemeClr val="bg1"/>
                </a:solidFill>
              </a:rPr>
              <a:t> Reinserción y continuidad en el servicio educativo</a:t>
            </a:r>
          </a:p>
          <a:p>
            <a:pPr algn="ctr"/>
            <a:r>
              <a:rPr lang="es-PE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PE" sz="12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0F426F6-4887-40B6-AD97-3E6726A68060}"/>
              </a:ext>
            </a:extLst>
          </p:cNvPr>
          <p:cNvSpPr txBox="1"/>
          <p:nvPr/>
        </p:nvSpPr>
        <p:spPr>
          <a:xfrm>
            <a:off x="5840868" y="5135269"/>
            <a:ext cx="3537285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P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MC-05.01Porcentaje de estudiantes de IE de nivel inicial, primaria y secundaria de EBR y EBE que interrumpieron sus estudios desde el año escolar 2020 o 2021 y que se han reincorporado al sistema educativo en el año escolar 2022.</a:t>
            </a:r>
            <a:r>
              <a:rPr lang="es-PE" sz="1000" dirty="0">
                <a:latin typeface="Century Gothic" panose="020B0502020202020204" pitchFamily="34" charset="0"/>
              </a:rPr>
              <a:t> </a:t>
            </a:r>
            <a:endParaRPr lang="es-PE" sz="1000" dirty="0"/>
          </a:p>
        </p:txBody>
      </p:sp>
      <p:sp>
        <p:nvSpPr>
          <p:cNvPr id="50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38251" y="169817"/>
            <a:ext cx="7772400" cy="5486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Cmpromisos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Gestión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Metas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Cobertura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Setiembre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2022 -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junio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2023 -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Educación</a:t>
            </a:r>
            <a:endParaRPr lang="es-CL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4" name="Abrir llave 53"/>
          <p:cNvSpPr/>
          <p:nvPr/>
        </p:nvSpPr>
        <p:spPr>
          <a:xfrm rot="5400000">
            <a:off x="5939726" y="-4587758"/>
            <a:ext cx="309252" cy="116723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errar llave 54"/>
          <p:cNvSpPr/>
          <p:nvPr/>
        </p:nvSpPr>
        <p:spPr>
          <a:xfrm>
            <a:off x="9792663" y="4351216"/>
            <a:ext cx="60158" cy="1750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adroTexto 55"/>
          <p:cNvSpPr txBox="1"/>
          <p:nvPr/>
        </p:nvSpPr>
        <p:spPr>
          <a:xfrm>
            <a:off x="4722752" y="813288"/>
            <a:ext cx="2743200" cy="37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Compromisos de Gestión </a:t>
            </a:r>
            <a:endParaRPr lang="en-US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10071835" y="481210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Metas de cobertura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45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terminador 38">
            <a:extLst>
              <a:ext uri="{FF2B5EF4-FFF2-40B4-BE49-F238E27FC236}">
                <a16:creationId xmlns:a16="http://schemas.microsoft.com/office/drawing/2014/main" id="{F4521CFE-D0B7-41D6-BF89-6E96BA6C209D}"/>
              </a:ext>
            </a:extLst>
          </p:cNvPr>
          <p:cNvSpPr/>
          <p:nvPr/>
        </p:nvSpPr>
        <p:spPr>
          <a:xfrm flipH="1">
            <a:off x="4254924" y="3119739"/>
            <a:ext cx="4458768" cy="1005724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F426F6-4887-40B6-AD97-3E6726A68060}"/>
              </a:ext>
            </a:extLst>
          </p:cNvPr>
          <p:cNvSpPr txBox="1"/>
          <p:nvPr/>
        </p:nvSpPr>
        <p:spPr>
          <a:xfrm>
            <a:off x="4666355" y="3203740"/>
            <a:ext cx="36094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PE" sz="1200" dirty="0">
                <a:solidFill>
                  <a:prstClr val="black"/>
                </a:solidFill>
              </a:rPr>
              <a:t>AI-02.02 </a:t>
            </a:r>
            <a:r>
              <a:rPr lang="es-PE" sz="1200" dirty="0"/>
              <a:t>Número de centros poblados con sistemas de agua en estado bueno que presentan nivel de cloro residual &gt;= 0.5 mg/L posterior a la implementación de medidas correctivas.</a:t>
            </a:r>
          </a:p>
        </p:txBody>
      </p:sp>
      <p:sp>
        <p:nvSpPr>
          <p:cNvPr id="18" name="Diagrama de flujo: terminador 29">
            <a:extLst>
              <a:ext uri="{FF2B5EF4-FFF2-40B4-BE49-F238E27FC236}">
                <a16:creationId xmlns:a16="http://schemas.microsoft.com/office/drawing/2014/main" id="{85AFEACC-54F7-4129-8D8B-1AAEEBD9F752}"/>
              </a:ext>
            </a:extLst>
          </p:cNvPr>
          <p:cNvSpPr/>
          <p:nvPr/>
        </p:nvSpPr>
        <p:spPr>
          <a:xfrm>
            <a:off x="8871545" y="2253161"/>
            <a:ext cx="3015655" cy="866577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9DF7B34-D329-4275-868F-C25C585AAFF9}"/>
              </a:ext>
            </a:extLst>
          </p:cNvPr>
          <p:cNvSpPr txBox="1"/>
          <p:nvPr/>
        </p:nvSpPr>
        <p:spPr>
          <a:xfrm>
            <a:off x="9175797" y="2329697"/>
            <a:ext cx="2413594" cy="68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PE" sz="1200" dirty="0">
                <a:solidFill>
                  <a:prstClr val="black"/>
                </a:solidFill>
              </a:rPr>
              <a:t>AI-03.01  </a:t>
            </a:r>
            <a:r>
              <a:rPr lang="es-ES" sz="1200" dirty="0">
                <a:solidFill>
                  <a:prstClr val="black"/>
                </a:solidFill>
              </a:rPr>
              <a:t>Número de Centros Poblados con registro de monitoreo de parámetros de campo</a:t>
            </a:r>
            <a:endParaRPr lang="es-PE" sz="12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258161" y="1427597"/>
            <a:ext cx="3942799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dirty="0">
              <a:solidFill>
                <a:schemeClr val="bg1"/>
              </a:solidFill>
            </a:endParaRPr>
          </a:p>
          <a:p>
            <a:pPr lvl="0" algn="ctr"/>
            <a:endParaRPr lang="es-PE" sz="1200" b="1" dirty="0">
              <a:solidFill>
                <a:schemeClr val="bg1"/>
              </a:solidFill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</a:rPr>
              <a:t>AI-01 Centros Poblados del ámbito rural con presencia de cloro residual y con diagnóstico de disposición sanitaria de excretas por hogar.</a:t>
            </a:r>
            <a:endParaRPr lang="es-PE" sz="1200" dirty="0">
              <a:solidFill>
                <a:schemeClr val="bg1"/>
              </a:solidFill>
            </a:endParaRPr>
          </a:p>
          <a:p>
            <a:pPr lvl="0" algn="ctr"/>
            <a:endParaRPr lang="es-PE" sz="1000" dirty="0">
              <a:solidFill>
                <a:schemeClr val="bg1"/>
              </a:solidFill>
            </a:endParaRPr>
          </a:p>
          <a:p>
            <a:pPr algn="ctr"/>
            <a:r>
              <a:rPr lang="es-PE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492255" y="1427597"/>
            <a:ext cx="3942799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200" b="1" dirty="0">
                <a:solidFill>
                  <a:schemeClr val="bg1"/>
                </a:solidFill>
              </a:rPr>
              <a:t>AI-02 Evaluación y actualización del estado situacional de los servicios de agua en el ámbito rural e implementación de acciones correctivas en los sistemas de agua.</a:t>
            </a:r>
          </a:p>
        </p:txBody>
      </p:sp>
      <p:sp>
        <p:nvSpPr>
          <p:cNvPr id="31" name="Diagrama de flujo: terminador 25">
            <a:extLst>
              <a:ext uri="{FF2B5EF4-FFF2-40B4-BE49-F238E27FC236}">
                <a16:creationId xmlns:a16="http://schemas.microsoft.com/office/drawing/2014/main" id="{149F6773-2720-42FE-BF98-992DFDD234AC}"/>
              </a:ext>
            </a:extLst>
          </p:cNvPr>
          <p:cNvSpPr/>
          <p:nvPr/>
        </p:nvSpPr>
        <p:spPr>
          <a:xfrm>
            <a:off x="4297052" y="2229760"/>
            <a:ext cx="4369302" cy="784830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B5038D5-1B88-4406-8604-424A034216E4}"/>
              </a:ext>
            </a:extLst>
          </p:cNvPr>
          <p:cNvSpPr txBox="1"/>
          <p:nvPr/>
        </p:nvSpPr>
        <p:spPr>
          <a:xfrm>
            <a:off x="4666356" y="2377926"/>
            <a:ext cx="36094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PE" sz="1200" dirty="0">
                <a:solidFill>
                  <a:prstClr val="black"/>
                </a:solidFill>
              </a:rPr>
              <a:t>AI-02.01 </a:t>
            </a:r>
            <a:r>
              <a:rPr lang="es-PE" sz="1200" dirty="0"/>
              <a:t>Número de centros poblados del ámbito rural con información actualizada en el DATASS.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8713692" y="1439677"/>
            <a:ext cx="3290811" cy="5576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PE" sz="1200" b="1" dirty="0">
                <a:solidFill>
                  <a:schemeClr val="bg1"/>
                </a:solidFill>
              </a:rPr>
              <a:t>AI-03.01 Monitoreo de parámetro de campo en centros poblados con sistemas de  abastecimiento de agua para consumo humano.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42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109988" y="2153653"/>
            <a:ext cx="3981873" cy="1050087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C47B681-28F6-4C63-8DD0-66A74BD31EB2}"/>
              </a:ext>
            </a:extLst>
          </p:cNvPr>
          <p:cNvSpPr txBox="1"/>
          <p:nvPr/>
        </p:nvSpPr>
        <p:spPr>
          <a:xfrm>
            <a:off x="424083" y="2277299"/>
            <a:ext cx="34035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s-PE" sz="1200" dirty="0">
                <a:solidFill>
                  <a:prstClr val="black"/>
                </a:solidFill>
              </a:rPr>
              <a:t>AI-01.01 </a:t>
            </a:r>
            <a:r>
              <a:rPr lang="es-PE" sz="1200" dirty="0"/>
              <a:t>Porcentaje de centros poblados con información en disposición sanitaria de excretas cuyos sistemas de agua presentan cloro residual &gt;= 0.5 mg/L.</a:t>
            </a:r>
            <a:endParaRPr lang="es-PE" sz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4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4297052" y="5182059"/>
            <a:ext cx="4416640" cy="1121302"/>
          </a:xfrm>
          <a:prstGeom prst="flowChartTerminator">
            <a:avLst/>
          </a:prstGeom>
          <a:solidFill>
            <a:srgbClr val="2C808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4492255" y="4589349"/>
            <a:ext cx="3942799" cy="5576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MC-03 Acceso a agua clorada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0F426F6-4887-40B6-AD97-3E6726A68060}"/>
              </a:ext>
            </a:extLst>
          </p:cNvPr>
          <p:cNvSpPr txBox="1"/>
          <p:nvPr/>
        </p:nvSpPr>
        <p:spPr>
          <a:xfrm>
            <a:off x="4714549" y="5347728"/>
            <a:ext cx="353728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dirty="0"/>
              <a:t>MC-01-01 Proporción de niños y niñas menores de 60 meses de edad que NO acceden a agua clorada para consumo humano (cloro residual en muestra de agua de consumo &gt;=0.5 mg/l).</a:t>
            </a:r>
            <a:endParaRPr lang="es-PE" sz="1200" dirty="0"/>
          </a:p>
        </p:txBody>
      </p:sp>
      <p:sp>
        <p:nvSpPr>
          <p:cNvPr id="50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38251" y="169817"/>
            <a:ext cx="7772400" cy="5486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Cmpromisos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Gestión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Metas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Cobertura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Setiembre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2022 -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junio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2023 - Agua</a:t>
            </a:r>
            <a:endParaRPr lang="es-CL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4" name="Abrir llave 53"/>
          <p:cNvSpPr/>
          <p:nvPr/>
        </p:nvSpPr>
        <p:spPr>
          <a:xfrm rot="5400000">
            <a:off x="5788771" y="-4599452"/>
            <a:ext cx="309252" cy="116723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errar llave 54"/>
          <p:cNvSpPr/>
          <p:nvPr/>
        </p:nvSpPr>
        <p:spPr>
          <a:xfrm>
            <a:off x="8930877" y="4589349"/>
            <a:ext cx="60158" cy="1750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adroTexto 55"/>
          <p:cNvSpPr txBox="1"/>
          <p:nvPr/>
        </p:nvSpPr>
        <p:spPr>
          <a:xfrm>
            <a:off x="4722752" y="813288"/>
            <a:ext cx="2743200" cy="37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Compromisos de Gestión </a:t>
            </a:r>
            <a:endParaRPr lang="en-US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9239594" y="504593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Meta de cobertura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426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38251" y="169817"/>
            <a:ext cx="7772400" cy="5486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Compromisos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Gestión</a:t>
            </a:r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Setiembre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2022 -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junio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2023 –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Articulación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Territorial</a:t>
            </a:r>
            <a:endParaRPr lang="es-CL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94451" y="3508187"/>
            <a:ext cx="3942799" cy="8749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CG:ATI-01 MECANISMOS DE ARTICULACION TERRITORIAL EN EL MARCO DE LA EGTPI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Diagrama de flujo: terminador 32">
            <a:extLst>
              <a:ext uri="{FF2B5EF4-FFF2-40B4-BE49-F238E27FC236}">
                <a16:creationId xmlns:a16="http://schemas.microsoft.com/office/drawing/2014/main" id="{68CF7F85-3856-4667-91A1-2A74DC973C04}"/>
              </a:ext>
            </a:extLst>
          </p:cNvPr>
          <p:cNvSpPr/>
          <p:nvPr/>
        </p:nvSpPr>
        <p:spPr>
          <a:xfrm>
            <a:off x="3394451" y="4595275"/>
            <a:ext cx="3981873" cy="1179117"/>
          </a:xfrm>
          <a:prstGeom prst="flowChartTerminator">
            <a:avLst/>
          </a:prstGeom>
          <a:solidFill>
            <a:srgbClr val="83D3D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47B681-28F6-4C63-8DD0-66A74BD31EB2}"/>
              </a:ext>
            </a:extLst>
          </p:cNvPr>
          <p:cNvSpPr txBox="1"/>
          <p:nvPr/>
        </p:nvSpPr>
        <p:spPr>
          <a:xfrm>
            <a:off x="3716172" y="4704819"/>
            <a:ext cx="340354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prstClr val="black"/>
                </a:solidFill>
              </a:rPr>
              <a:t>AT1-01.01</a:t>
            </a:r>
            <a:r>
              <a:rPr lang="es-PE" sz="1400" dirty="0">
                <a:solidFill>
                  <a:prstClr val="black"/>
                </a:solidFill>
              </a:rPr>
              <a:t> </a:t>
            </a:r>
            <a:r>
              <a:rPr lang="es-PE" sz="1400" dirty="0"/>
              <a:t>N° de herramientas Articulación Territorial implementadas por el Gobierno Regional en el marco de la EGTPI</a:t>
            </a:r>
            <a:endParaRPr lang="en-US" sz="1400" dirty="0"/>
          </a:p>
          <a:p>
            <a:pPr lvl="0" algn="just"/>
            <a:endParaRPr lang="es-PE" sz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15632" y="1210151"/>
            <a:ext cx="2642099" cy="15564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964083" y="1222213"/>
            <a:ext cx="7451548" cy="154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774882" y="1424687"/>
            <a:ext cx="3422468" cy="7837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Regional (IAR)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9450535" y="1419491"/>
            <a:ext cx="1443605" cy="7837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Local (IAL)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AC488D-792F-4335-BDC4-D3D5BCB39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5" t="40348" r="85246" b="51401"/>
          <a:stretch/>
        </p:blipFill>
        <p:spPr>
          <a:xfrm>
            <a:off x="1044243" y="1256670"/>
            <a:ext cx="1267097" cy="404948"/>
          </a:xfrm>
          <a:prstGeom prst="rect">
            <a:avLst/>
          </a:prstGeom>
        </p:spPr>
      </p:pic>
      <p:sp>
        <p:nvSpPr>
          <p:cNvPr id="15" name="Flecha izquierda y derecha 14"/>
          <p:cNvSpPr/>
          <p:nvPr/>
        </p:nvSpPr>
        <p:spPr>
          <a:xfrm>
            <a:off x="7246006" y="1357408"/>
            <a:ext cx="2204529" cy="92877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Articulación intergubernamental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4804331" y="3017117"/>
            <a:ext cx="1227221" cy="385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2584785" y="913995"/>
            <a:ext cx="6988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0000CC"/>
                </a:solidFill>
              </a:rPr>
              <a:t>ESTRATEGIA DE GESTION TERRITORIAL PRIMERO LA INFANCIA (EGTPI)</a:t>
            </a:r>
            <a:endParaRPr 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7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133601" y="204537"/>
            <a:ext cx="7924800" cy="58954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Condiciones del convenio y marco presupuestal para la suscripción del CAD </a:t>
            </a:r>
          </a:p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Compromisos de Gestión y Metas de Cobertura setiembre 2022 – Junio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58349-0A04-4135-A724-F269EF8D8B07}"/>
              </a:ext>
            </a:extLst>
          </p:cNvPr>
          <p:cNvSpPr txBox="1"/>
          <p:nvPr/>
        </p:nvSpPr>
        <p:spPr>
          <a:xfrm>
            <a:off x="1263191" y="1179955"/>
            <a:ext cx="606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Monto </a:t>
            </a:r>
            <a:r>
              <a:rPr lang="es-MX" sz="2400" b="1" dirty="0"/>
              <a:t>: 76 millones</a:t>
            </a:r>
            <a:endParaRPr lang="es-PE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7E10D8-38CA-4E2A-ABF3-04B2945BA589}"/>
              </a:ext>
            </a:extLst>
          </p:cNvPr>
          <p:cNvSpPr/>
          <p:nvPr/>
        </p:nvSpPr>
        <p:spPr>
          <a:xfrm>
            <a:off x="1131216" y="2489158"/>
            <a:ext cx="9803877" cy="290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Objeto del CAD</a:t>
            </a:r>
            <a:r>
              <a:rPr lang="es-PE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E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los compromisos de gestión y metas de cobertura del periodo a lograr por el Gobierno Regional que lo suscribe, en el marco de las Prioridades de la Política Social y el compromiso del Estado con la primera infancia, para permitir que los niños y niñas puedan desenvolverse con mayor autonomía y capacidad e interactuar con su entorno en pleno ejercicio de sus derechos; así como, de las metas para la reducción de la violencia contra la mujer y los mecanismos para la asignación de los recursos del FED.</a:t>
            </a:r>
            <a:endParaRPr lang="es-P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2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8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133601" y="204537"/>
            <a:ext cx="7924800" cy="58954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Condiciones del convenio y marco presupuestal para la suscripción del CAD </a:t>
            </a:r>
          </a:p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Compromisos de Gestión y Metas de Cobertura setiembre 2022 – Junio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7E10D8-38CA-4E2A-ABF3-04B2945BA589}"/>
              </a:ext>
            </a:extLst>
          </p:cNvPr>
          <p:cNvSpPr/>
          <p:nvPr/>
        </p:nvSpPr>
        <p:spPr>
          <a:xfrm>
            <a:off x="895544" y="908486"/>
            <a:ext cx="9756743" cy="545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12700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compromisos de gestión: </a:t>
            </a:r>
          </a:p>
          <a:p>
            <a:pPr marL="450215" indent="-12700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endParaRPr lang="es-PE" sz="16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informes ejecutivos, debe ser enviado  hasta los 20 días hábiles posteriores al cierre del mes de diciembre del año 2022, y al mes de junio del año 2023, responde a la oportunidad de la información con la que se dispone para la verificación.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asigna a los Compromisos de gestión: 60% y Meta de cobertura : 40%</a:t>
            </a:r>
            <a:endParaRPr lang="es-PE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primera verificación, se asigna el 70% del monto total considerado para el tramo compromisos de gestión. 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segunda verificación, se asigna el 30% del monto considerado al tramo compromisos de gestión, más el saldo generado de la primera verificación.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primera y segunda verificación, el monto a ser transferido se calculará de acuerdo al cumplimiento alcanzado y a la ponderación de cada uno de los indicadores de los compromisos señalados en el Anexo </a:t>
            </a:r>
            <a:r>
              <a:rPr lang="es-P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del CAD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primera y segunda verificación, de cumplir con el 85% o más de los compromisos de gestión establecidos será transferido el monto total asignado al tramo correspondiente.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primera y segunda verificación, el nivel de cumplimiento de cada indicador respecto a la meta propuesta se medirá de acuerdo a la siguiente fórmula: Cumplimiento = (avance – basal) / (meta – basal).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9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133601" y="204537"/>
            <a:ext cx="7924800" cy="58954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S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prepuestal</a:t>
            </a:r>
            <a:r>
              <a:rPr lang="es-ES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para suscripción del CAD </a:t>
            </a:r>
          </a:p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Compromisos de Gestión y Metas de Cobertura setiembre 2022 – Junio 2023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3F1295-C4D7-4220-B34B-CA3774C97406}"/>
              </a:ext>
            </a:extLst>
          </p:cNvPr>
          <p:cNvSpPr/>
          <p:nvPr/>
        </p:nvSpPr>
        <p:spPr>
          <a:xfrm>
            <a:off x="1046375" y="1425626"/>
            <a:ext cx="9247695" cy="389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12700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las metas de cobertura: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endParaRPr lang="es-PE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monto a ser transferido se calculará de acuerdo al cumplimiento alcanzado y a la ponderación de cada uno de los indicadores de las metas de cobertura señalados en el Anexo N°1 del CAD. 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cumplimiento de las metas de cobertura que corresponden al año 2023 se verificará en el segundo semestre del 2023 de acuerdo a la disponibilidad de base de datos.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egoe UI" panose="020B0502040204020203" pitchFamily="34" charset="0"/>
              <a:buChar char="-"/>
              <a:tabLst>
                <a:tab pos="630555" algn="l"/>
              </a:tabLst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nivel de cumplimiento de cada indicador respecto a la meta propuesta se medirá de acuerdo a la siguiente fórmula:  Cumplimiento = (avance – basal) / (meta – basal).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tabLst>
                <a:tab pos="437515" algn="l"/>
              </a:tabLst>
            </a:pPr>
            <a:r>
              <a:rPr lang="es-P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 vigencia</a:t>
            </a: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CAD será hasta el 31 de diciembre de 2023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7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94284" y="189691"/>
            <a:ext cx="6785812" cy="544235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Perspectivas</a:t>
            </a:r>
            <a:endParaRPr lang="es-ES" sz="2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64367" y="1439324"/>
            <a:ext cx="7888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Verificación del cumplimiento de compromisos de gestión y metas de cobertura del periodo agosto 2021-julio2022 y la correspondiente gestión para la  transferencia de recursos.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Suscripción de las Actas de Negociación periodo setiembre 2022-junio 2023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Suscripción de nuevos CAD periodo setiembre 2022-junio 2023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Implementación de compromisos de gestión y metas de cobertura del periodo setiembre 2022-junio 2023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1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94284" y="189691"/>
            <a:ext cx="6785812" cy="544235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Precisiones para continuar con el proceso de Negociación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9074" y="1431758"/>
            <a:ext cx="1150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Se invita a los participantes de la categoría de educación a quedarse en la sala de apertura para la presentación de Compromisos de Gestión y Metas de Cobertura.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 los partipantes de la categoría Agua se les invita a los participantes a </a:t>
            </a:r>
            <a:r>
              <a:rPr lang="es-MX" dirty="0"/>
              <a:t>Enlace: </a:t>
            </a:r>
            <a:r>
              <a:rPr lang="es-MX" dirty="0">
                <a:solidFill>
                  <a:schemeClr val="accent1"/>
                </a:solidFill>
                <a:hlinkClick r:id="rId2"/>
              </a:rPr>
              <a:t>https://meet.google.com/oku-whrz-ftr</a:t>
            </a:r>
            <a:endParaRPr lang="es-MX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los participantes de la categoría Articulación Territorial en el enlace</a:t>
            </a:r>
            <a:r>
              <a:rPr lang="es-MX" dirty="0">
                <a:solidFill>
                  <a:schemeClr val="accent1"/>
                </a:solidFill>
              </a:rPr>
              <a:t>:  </a:t>
            </a:r>
            <a:r>
              <a:rPr lang="es-MX" u="sng" dirty="0">
                <a:solidFill>
                  <a:schemeClr val="accent1"/>
                </a:solidFill>
              </a:rPr>
              <a:t>https://meet.google.com/dme-ryta-ciz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9074" y="1018492"/>
            <a:ext cx="73753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Reuniones de presentación de CG Y MC 2022-2023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09074" y="2953020"/>
            <a:ext cx="73753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Reuniones de negociación en regiones</a:t>
            </a:r>
            <a:endParaRPr lang="en-US" b="1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02533"/>
              </p:ext>
            </p:extLst>
          </p:nvPr>
        </p:nvGraphicFramePr>
        <p:xfrm>
          <a:off x="6091476" y="3453063"/>
          <a:ext cx="5567635" cy="3137661"/>
        </p:xfrm>
        <a:graphic>
          <a:graphicData uri="http://schemas.openxmlformats.org/drawingml/2006/table">
            <a:tbl>
              <a:tblPr firstRow="1" firstCol="1" bandRow="1"/>
              <a:tblGrid>
                <a:gridCol w="1488440">
                  <a:extLst>
                    <a:ext uri="{9D8B030D-6E8A-4147-A177-3AD203B41FA5}">
                      <a16:colId xmlns:a16="http://schemas.microsoft.com/office/drawing/2014/main" val="293091901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62054939"/>
                    </a:ext>
                  </a:extLst>
                </a:gridCol>
                <a:gridCol w="180295">
                  <a:extLst>
                    <a:ext uri="{9D8B030D-6E8A-4147-A177-3AD203B41FA5}">
                      <a16:colId xmlns:a16="http://schemas.microsoft.com/office/drawing/2014/main" val="1783656742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3298618940"/>
                    </a:ext>
                  </a:extLst>
                </a:gridCol>
              </a:tblGrid>
              <a:tr h="137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46783"/>
                  </a:ext>
                </a:extLst>
              </a:tr>
              <a:tr h="1569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15/08/2022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30994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20937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Cajamarca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91602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Loreto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Junín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31283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Martín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Ucayali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Piura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16215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Tumbes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48288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14:30 -17:30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14:30 -17:30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14:30 - 15:30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30610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Libertad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74724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Ucayali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Callao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Martín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01280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Huancavelica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Loreto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91263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Apurímac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Ayacucho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Moquegua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895975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1471"/>
                  </a:ext>
                </a:extLst>
              </a:tr>
              <a:tr h="1569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16/08/2022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84855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8:30 - 10:00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84069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Callao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 de Dios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037621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Cajamarca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Huánuco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Lambayeque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43361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Ayacucho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74912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Libertad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Arequipa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00120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81023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53935" y="33814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5842"/>
              </p:ext>
            </p:extLst>
          </p:nvPr>
        </p:nvGraphicFramePr>
        <p:xfrm>
          <a:off x="295003" y="3462932"/>
          <a:ext cx="5610265" cy="3096260"/>
        </p:xfrm>
        <a:graphic>
          <a:graphicData uri="http://schemas.openxmlformats.org/drawingml/2006/table">
            <a:tbl>
              <a:tblPr firstRow="1" firstCol="1" bandRow="1"/>
              <a:tblGrid>
                <a:gridCol w="313095">
                  <a:extLst>
                    <a:ext uri="{9D8B030D-6E8A-4147-A177-3AD203B41FA5}">
                      <a16:colId xmlns:a16="http://schemas.microsoft.com/office/drawing/2014/main" val="1339399935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4001902719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642112024"/>
                    </a:ext>
                  </a:extLst>
                </a:gridCol>
                <a:gridCol w="1558290">
                  <a:extLst>
                    <a:ext uri="{9D8B030D-6E8A-4147-A177-3AD203B41FA5}">
                      <a16:colId xmlns:a16="http://schemas.microsoft.com/office/drawing/2014/main" val="2368665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11/08/2022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84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40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14:30 - 15:30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7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Huánuco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Lambayeque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867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Piura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Huancavelica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Libertad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964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Junín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024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 de Dios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Moquegua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9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Arequipa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6318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12/08/2022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29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8:30 -13:00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8:30 - 10:00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20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Lambayeque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 de Dios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10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Junín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Piura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42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Loreto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Apurímac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5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Ayacucho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Tumbes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Ucayali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98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Arequipa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2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14:30 -17:30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14:30 -17:30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14:30 - 15:30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7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Martin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Callao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49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Moquegua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Cajamarca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Huánuco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32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Tumbes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3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Apurímac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Huancavelica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6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3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7DAEDD77-99FE-077E-C600-45FE5B64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02361"/>
            <a:ext cx="4740790" cy="1133475"/>
          </a:xfrm>
        </p:spPr>
        <p:txBody>
          <a:bodyPr/>
          <a:lstStyle/>
          <a:p>
            <a:r>
              <a:rPr lang="es-PE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D22643-4F0B-EE70-5C13-788FB527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t="15001" r="8959" b="4987"/>
          <a:stretch/>
        </p:blipFill>
        <p:spPr>
          <a:xfrm>
            <a:off x="1676401" y="1364204"/>
            <a:ext cx="4128289" cy="50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526536" y="811934"/>
          <a:ext cx="11138927" cy="5325190"/>
        </p:xfrm>
        <a:graphic>
          <a:graphicData uri="http://schemas.openxmlformats.org/drawingml/2006/table">
            <a:tbl>
              <a:tblPr firstRow="1" firstCol="1" bandRow="1"/>
              <a:tblGrid>
                <a:gridCol w="1541426">
                  <a:extLst>
                    <a:ext uri="{9D8B030D-6E8A-4147-A177-3AD203B41FA5}">
                      <a16:colId xmlns:a16="http://schemas.microsoft.com/office/drawing/2014/main" val="196351406"/>
                    </a:ext>
                  </a:extLst>
                </a:gridCol>
                <a:gridCol w="810923">
                  <a:extLst>
                    <a:ext uri="{9D8B030D-6E8A-4147-A177-3AD203B41FA5}">
                      <a16:colId xmlns:a16="http://schemas.microsoft.com/office/drawing/2014/main" val="2311163091"/>
                    </a:ext>
                  </a:extLst>
                </a:gridCol>
                <a:gridCol w="773948">
                  <a:extLst>
                    <a:ext uri="{9D8B030D-6E8A-4147-A177-3AD203B41FA5}">
                      <a16:colId xmlns:a16="http://schemas.microsoft.com/office/drawing/2014/main" val="1204197789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3667443675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2111840196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746231833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3039877246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1142977519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2601423433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434761806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586454902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3761378337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val="3638899767"/>
                    </a:ext>
                  </a:extLst>
                </a:gridCol>
              </a:tblGrid>
              <a:tr h="43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SALUD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</a:t>
                      </a: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74" marR="408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85178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AMAZONAS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48900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 ANCASH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s-P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19498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 APURIMAC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46530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 AREQUIPA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1145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AYACUCHO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18257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 CAJAMARCA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1137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 CALLAO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0142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 CUSCO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78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 HUANCAVELICA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0422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HUANUCO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658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ICA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14090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JUNIN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3916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LA LIBERTAD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41502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LAMBAYEQUE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54478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LIMA PROVINCIAS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1503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LORETO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9800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MADRE DE DIOS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90916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MOQUEGUA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64884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PASCO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6688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PIURA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69656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PUNO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46896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SAN MARTIN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70693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TACNA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4472C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9441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TUMBES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17441"/>
                  </a:ext>
                </a:extLst>
              </a:tr>
              <a:tr h="3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UCAYALI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7818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8D85720-3ACF-4873-8717-5E27E28E57D8}"/>
              </a:ext>
            </a:extLst>
          </p:cNvPr>
          <p:cNvSpPr txBox="1"/>
          <p:nvPr/>
        </p:nvSpPr>
        <p:spPr>
          <a:xfrm>
            <a:off x="2446365" y="6151815"/>
            <a:ext cx="1717039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PE" sz="1050" dirty="0"/>
              <a:t>02 GR  100 %, 03 GR  90 %</a:t>
            </a:r>
          </a:p>
          <a:p>
            <a:r>
              <a:rPr lang="es-PE" sz="1050" dirty="0"/>
              <a:t>12 GR  entre 60% y 80%</a:t>
            </a:r>
          </a:p>
          <a:p>
            <a:r>
              <a:rPr lang="es-PE" sz="1050" dirty="0"/>
              <a:t>04 GR  entre 40% y 50%</a:t>
            </a:r>
          </a:p>
          <a:p>
            <a:r>
              <a:rPr lang="es-PE" sz="1050" dirty="0"/>
              <a:t>04 GR  menos del 30%</a:t>
            </a:r>
            <a:endParaRPr lang="en-US" sz="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B5CE4B-B769-42FA-9882-D1190A627F4D}"/>
              </a:ext>
            </a:extLst>
          </p:cNvPr>
          <p:cNvSpPr txBox="1"/>
          <p:nvPr/>
        </p:nvSpPr>
        <p:spPr>
          <a:xfrm>
            <a:off x="7434708" y="6126162"/>
            <a:ext cx="14860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PE" sz="1200" dirty="0"/>
              <a:t>07 GR  100 %</a:t>
            </a:r>
          </a:p>
          <a:p>
            <a:r>
              <a:rPr lang="es-PE" sz="1200" dirty="0"/>
              <a:t>11 GR    50 %</a:t>
            </a:r>
          </a:p>
          <a:p>
            <a:r>
              <a:rPr lang="es-PE" sz="1200" dirty="0"/>
              <a:t>07 GR     0%</a:t>
            </a:r>
            <a:endParaRPr lang="en-U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EADFC0-8150-4066-9F92-5C166CE27675}"/>
              </a:ext>
            </a:extLst>
          </p:cNvPr>
          <p:cNvSpPr txBox="1"/>
          <p:nvPr/>
        </p:nvSpPr>
        <p:spPr>
          <a:xfrm>
            <a:off x="4963395" y="6151815"/>
            <a:ext cx="14860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PE" sz="1200" dirty="0"/>
              <a:t>11 GR  100 %</a:t>
            </a:r>
          </a:p>
          <a:p>
            <a:r>
              <a:rPr lang="es-PE" sz="1200" dirty="0"/>
              <a:t>10 GR    50 %</a:t>
            </a:r>
          </a:p>
          <a:p>
            <a:r>
              <a:rPr lang="es-PE" sz="1200" dirty="0"/>
              <a:t>04 GR     0%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C123B-AE1A-435A-9FD9-524BAD15089D}"/>
              </a:ext>
            </a:extLst>
          </p:cNvPr>
          <p:cNvSpPr txBox="1"/>
          <p:nvPr/>
        </p:nvSpPr>
        <p:spPr>
          <a:xfrm>
            <a:off x="9720771" y="6137124"/>
            <a:ext cx="148607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PE" sz="1200" dirty="0"/>
              <a:t>23 GR  100 %</a:t>
            </a:r>
          </a:p>
          <a:p>
            <a:r>
              <a:rPr lang="es-PE" sz="1200" dirty="0"/>
              <a:t>02 GR    0%</a:t>
            </a:r>
          </a:p>
        </p:txBody>
      </p:sp>
      <p:sp>
        <p:nvSpPr>
          <p:cNvPr id="9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246810" y="235130"/>
            <a:ext cx="7680961" cy="501083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2021-2022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47466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2CA4A28-806C-491E-BC6C-5AC0EFB3D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29985"/>
              </p:ext>
            </p:extLst>
          </p:nvPr>
        </p:nvGraphicFramePr>
        <p:xfrm>
          <a:off x="982518" y="851361"/>
          <a:ext cx="10633364" cy="470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246810" y="235130"/>
            <a:ext cx="7680961" cy="501083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2021-2022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427743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>
            <a:extLst>
              <a:ext uri="{FF2B5EF4-FFF2-40B4-BE49-F238E27FC236}">
                <a16:creationId xmlns:a16="http://schemas.microsoft.com/office/drawing/2014/main" id="{6FCB8FD7-9D1D-4982-9C93-3F0E9BAF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93" y="671514"/>
            <a:ext cx="9792614" cy="4893908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153F2B22-E64F-4BEA-808D-3D11F354E541}"/>
              </a:ext>
            </a:extLst>
          </p:cNvPr>
          <p:cNvSpPr txBox="1"/>
          <p:nvPr/>
        </p:nvSpPr>
        <p:spPr>
          <a:xfrm>
            <a:off x="-19614" y="5910685"/>
            <a:ext cx="615553" cy="9121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>
                <a:latin typeface="Arial Narrow" panose="020B0606020202030204" pitchFamily="34" charset="0"/>
              </a:rPr>
              <a:t>Metas de </a:t>
            </a:r>
          </a:p>
          <a:p>
            <a:pPr algn="ctr"/>
            <a:r>
              <a:rPr lang="es-PE" sz="1400" dirty="0">
                <a:latin typeface="Arial Narrow" panose="020B0606020202030204" pitchFamily="34" charset="0"/>
              </a:rPr>
              <a:t>cobertura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F1F62A13-71AA-488B-9F24-C1B786A9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64" y="5224363"/>
            <a:ext cx="8204839" cy="1474866"/>
          </a:xfrm>
          <a:prstGeom prst="rect">
            <a:avLst/>
          </a:prstGeom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A0B3ADA-D7EE-4FF4-A155-87A6208317DB}"/>
              </a:ext>
            </a:extLst>
          </p:cNvPr>
          <p:cNvGraphicFramePr>
            <a:graphicFrameLocks noGrp="1"/>
          </p:cNvGraphicFramePr>
          <p:nvPr/>
        </p:nvGraphicFramePr>
        <p:xfrm>
          <a:off x="995781" y="1066429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68.5%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91.0%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21.2%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52.8%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35" name="Tabla 3">
            <a:extLst>
              <a:ext uri="{FF2B5EF4-FFF2-40B4-BE49-F238E27FC236}">
                <a16:creationId xmlns:a16="http://schemas.microsoft.com/office/drawing/2014/main" id="{BDFFC094-8E35-4D9B-9458-375B75BC091D}"/>
              </a:ext>
            </a:extLst>
          </p:cNvPr>
          <p:cNvGraphicFramePr>
            <a:graphicFrameLocks noGrp="1"/>
          </p:cNvGraphicFramePr>
          <p:nvPr/>
        </p:nvGraphicFramePr>
        <p:xfrm>
          <a:off x="527786" y="2006842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6.0%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34.9%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18.2%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36" name="Tabla 3">
            <a:extLst>
              <a:ext uri="{FF2B5EF4-FFF2-40B4-BE49-F238E27FC236}">
                <a16:creationId xmlns:a16="http://schemas.microsoft.com/office/drawing/2014/main" id="{2B8AF937-153B-40E0-9996-6D482C81E8B3}"/>
              </a:ext>
            </a:extLst>
          </p:cNvPr>
          <p:cNvGraphicFramePr>
            <a:graphicFrameLocks noGrp="1"/>
          </p:cNvGraphicFramePr>
          <p:nvPr/>
        </p:nvGraphicFramePr>
        <p:xfrm>
          <a:off x="155732" y="2871076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33.3%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46.7%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12.8%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7.9%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37" name="Tabla 3">
            <a:extLst>
              <a:ext uri="{FF2B5EF4-FFF2-40B4-BE49-F238E27FC236}">
                <a16:creationId xmlns:a16="http://schemas.microsoft.com/office/drawing/2014/main" id="{D03F98FE-134F-4108-8A12-E17CCE70A04E}"/>
              </a:ext>
            </a:extLst>
          </p:cNvPr>
          <p:cNvGraphicFramePr>
            <a:graphicFrameLocks noGrp="1"/>
          </p:cNvGraphicFramePr>
          <p:nvPr/>
        </p:nvGraphicFramePr>
        <p:xfrm>
          <a:off x="365541" y="3842654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56.4%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65.0%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33.3%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31.9%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38" name="Tabla 3">
            <a:extLst>
              <a:ext uri="{FF2B5EF4-FFF2-40B4-BE49-F238E27FC236}">
                <a16:creationId xmlns:a16="http://schemas.microsoft.com/office/drawing/2014/main" id="{6DCD7C6C-B16F-4B30-B5A2-6E348FC06E20}"/>
              </a:ext>
            </a:extLst>
          </p:cNvPr>
          <p:cNvGraphicFramePr>
            <a:graphicFrameLocks noGrp="1"/>
          </p:cNvGraphicFramePr>
          <p:nvPr/>
        </p:nvGraphicFramePr>
        <p:xfrm>
          <a:off x="875781" y="4841785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51.2%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67.0%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37.6%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47.8%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39" name="Tabla 3">
            <a:extLst>
              <a:ext uri="{FF2B5EF4-FFF2-40B4-BE49-F238E27FC236}">
                <a16:creationId xmlns:a16="http://schemas.microsoft.com/office/drawing/2014/main" id="{C8E2B45D-661E-4FAF-992F-E85E82F7FDE7}"/>
              </a:ext>
            </a:extLst>
          </p:cNvPr>
          <p:cNvGraphicFramePr>
            <a:graphicFrameLocks noGrp="1"/>
          </p:cNvGraphicFramePr>
          <p:nvPr/>
        </p:nvGraphicFramePr>
        <p:xfrm>
          <a:off x="10121680" y="4867526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23.8%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45.1%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0.9%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0.7%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0" name="Tabla 3">
            <a:extLst>
              <a:ext uri="{FF2B5EF4-FFF2-40B4-BE49-F238E27FC236}">
                <a16:creationId xmlns:a16="http://schemas.microsoft.com/office/drawing/2014/main" id="{990C9B41-4A2A-47AF-8017-FADACD582A02}"/>
              </a:ext>
            </a:extLst>
          </p:cNvPr>
          <p:cNvGraphicFramePr>
            <a:graphicFrameLocks noGrp="1"/>
          </p:cNvGraphicFramePr>
          <p:nvPr/>
        </p:nvGraphicFramePr>
        <p:xfrm>
          <a:off x="10562255" y="4111098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52.7%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77.5%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79.0%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95.4%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1" name="Tabla 3">
            <a:extLst>
              <a:ext uri="{FF2B5EF4-FFF2-40B4-BE49-F238E27FC236}">
                <a16:creationId xmlns:a16="http://schemas.microsoft.com/office/drawing/2014/main" id="{63C7114B-F163-4246-91FC-48EAC9311733}"/>
              </a:ext>
            </a:extLst>
          </p:cNvPr>
          <p:cNvGraphicFramePr>
            <a:graphicFrameLocks noGrp="1"/>
          </p:cNvGraphicFramePr>
          <p:nvPr/>
        </p:nvGraphicFramePr>
        <p:xfrm>
          <a:off x="10819664" y="3312559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12.7%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77.2%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5.6%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22.2%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2" name="Tabla 3">
            <a:extLst>
              <a:ext uri="{FF2B5EF4-FFF2-40B4-BE49-F238E27FC236}">
                <a16:creationId xmlns:a16="http://schemas.microsoft.com/office/drawing/2014/main" id="{4762E78D-AA40-4A5C-A81F-EC2ACDD21D65}"/>
              </a:ext>
            </a:extLst>
          </p:cNvPr>
          <p:cNvGraphicFramePr>
            <a:graphicFrameLocks noGrp="1"/>
          </p:cNvGraphicFramePr>
          <p:nvPr/>
        </p:nvGraphicFramePr>
        <p:xfrm>
          <a:off x="10777281" y="1714545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7751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4.0%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4.9 %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51764"/>
                  </a:ext>
                </a:extLst>
              </a:tr>
              <a:tr h="227751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4.8%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57.8%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62097"/>
                  </a:ext>
                </a:extLst>
              </a:tr>
            </a:tbl>
          </a:graphicData>
        </a:graphic>
      </p:graphicFrame>
      <p:graphicFrame>
        <p:nvGraphicFramePr>
          <p:cNvPr id="43" name="Tabla 3">
            <a:extLst>
              <a:ext uri="{FF2B5EF4-FFF2-40B4-BE49-F238E27FC236}">
                <a16:creationId xmlns:a16="http://schemas.microsoft.com/office/drawing/2014/main" id="{144675A5-0065-4268-A695-1289BB6F15AC}"/>
              </a:ext>
            </a:extLst>
          </p:cNvPr>
          <p:cNvGraphicFramePr>
            <a:graphicFrameLocks noGrp="1"/>
          </p:cNvGraphicFramePr>
          <p:nvPr/>
        </p:nvGraphicFramePr>
        <p:xfrm>
          <a:off x="10012203" y="879558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12.8%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30.1%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1.4%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5.2%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4" name="Tabla 3">
            <a:extLst>
              <a:ext uri="{FF2B5EF4-FFF2-40B4-BE49-F238E27FC236}">
                <a16:creationId xmlns:a16="http://schemas.microsoft.com/office/drawing/2014/main" id="{6013FF6E-9453-45DB-895A-4D932FF80FF5}"/>
              </a:ext>
            </a:extLst>
          </p:cNvPr>
          <p:cNvGraphicFramePr>
            <a:graphicFrameLocks noGrp="1"/>
          </p:cNvGraphicFramePr>
          <p:nvPr/>
        </p:nvGraphicFramePr>
        <p:xfrm>
          <a:off x="669643" y="5738513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28.3%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36.9%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14.5%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22.0%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5" name="Tabla 3">
            <a:extLst>
              <a:ext uri="{FF2B5EF4-FFF2-40B4-BE49-F238E27FC236}">
                <a16:creationId xmlns:a16="http://schemas.microsoft.com/office/drawing/2014/main" id="{323C0F8B-9025-467E-83E3-E92D821838F6}"/>
              </a:ext>
            </a:extLst>
          </p:cNvPr>
          <p:cNvGraphicFramePr>
            <a:graphicFrameLocks noGrp="1"/>
          </p:cNvGraphicFramePr>
          <p:nvPr/>
        </p:nvGraphicFramePr>
        <p:xfrm>
          <a:off x="10239198" y="5709112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7.4%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13.2%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4271"/>
                  </a:ext>
                </a:extLst>
              </a:tr>
              <a:tr h="229264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0.7%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81711"/>
                  </a:ext>
                </a:extLst>
              </a:tr>
            </a:tbl>
          </a:graphicData>
        </a:graphic>
      </p:graphicFrame>
      <p:graphicFrame>
        <p:nvGraphicFramePr>
          <p:cNvPr id="46" name="Tabla 3">
            <a:extLst>
              <a:ext uri="{FF2B5EF4-FFF2-40B4-BE49-F238E27FC236}">
                <a16:creationId xmlns:a16="http://schemas.microsoft.com/office/drawing/2014/main" id="{2458E65E-9015-4310-9965-8E0D864ED2A6}"/>
              </a:ext>
            </a:extLst>
          </p:cNvPr>
          <p:cNvGraphicFramePr>
            <a:graphicFrameLocks noGrp="1"/>
          </p:cNvGraphicFramePr>
          <p:nvPr/>
        </p:nvGraphicFramePr>
        <p:xfrm>
          <a:off x="10784952" y="2364650"/>
          <a:ext cx="118401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8">
                  <a:extLst>
                    <a:ext uri="{9D8B030D-6E8A-4147-A177-3AD203B41FA5}">
                      <a16:colId xmlns:a16="http://schemas.microsoft.com/office/drawing/2014/main" val="265828475"/>
                    </a:ext>
                  </a:extLst>
                </a:gridCol>
                <a:gridCol w="592008">
                  <a:extLst>
                    <a:ext uri="{9D8B030D-6E8A-4147-A177-3AD203B41FA5}">
                      <a16:colId xmlns:a16="http://schemas.microsoft.com/office/drawing/2014/main" val="2622271946"/>
                    </a:ext>
                  </a:extLst>
                </a:gridCol>
              </a:tblGrid>
              <a:tr h="210889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1.6%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1.9%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51764"/>
                  </a:ext>
                </a:extLst>
              </a:tr>
              <a:tr h="210889"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0.0%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6209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51A5BEC-261A-4375-83A1-CE3221E1A0E2}"/>
              </a:ext>
            </a:extLst>
          </p:cNvPr>
          <p:cNvGraphicFramePr>
            <a:graphicFrameLocks noGrp="1"/>
          </p:cNvGraphicFramePr>
          <p:nvPr/>
        </p:nvGraphicFramePr>
        <p:xfrm>
          <a:off x="3757916" y="6441008"/>
          <a:ext cx="203298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530">
                  <a:extLst>
                    <a:ext uri="{9D8B030D-6E8A-4147-A177-3AD203B41FA5}">
                      <a16:colId xmlns:a16="http://schemas.microsoft.com/office/drawing/2014/main" val="4051262697"/>
                    </a:ext>
                  </a:extLst>
                </a:gridCol>
                <a:gridCol w="918456">
                  <a:extLst>
                    <a:ext uri="{9D8B030D-6E8A-4147-A177-3AD203B41FA5}">
                      <a16:colId xmlns:a16="http://schemas.microsoft.com/office/drawing/2014/main" val="660252900"/>
                    </a:ext>
                  </a:extLst>
                </a:gridCol>
              </a:tblGrid>
              <a:tr h="207038">
                <a:tc>
                  <a:txBody>
                    <a:bodyPr/>
                    <a:lstStyle/>
                    <a:p>
                      <a:r>
                        <a:rPr lang="es-PE" sz="1000" dirty="0">
                          <a:solidFill>
                            <a:schemeClr val="tx1"/>
                          </a:solidFill>
                        </a:rPr>
                        <a:t>Basal Junio 2021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00" dirty="0">
                          <a:solidFill>
                            <a:schemeClr val="tx1"/>
                          </a:solidFill>
                        </a:rPr>
                        <a:t>Enero 2022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7735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D32960E-BAE7-4F52-8539-9BA379F7688B}"/>
              </a:ext>
            </a:extLst>
          </p:cNvPr>
          <p:cNvGraphicFramePr>
            <a:graphicFrameLocks noGrp="1"/>
          </p:cNvGraphicFramePr>
          <p:nvPr/>
        </p:nvGraphicFramePr>
        <p:xfrm>
          <a:off x="7241231" y="6517208"/>
          <a:ext cx="270689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93">
                  <a:extLst>
                    <a:ext uri="{9D8B030D-6E8A-4147-A177-3AD203B41FA5}">
                      <a16:colId xmlns:a16="http://schemas.microsoft.com/office/drawing/2014/main" val="4051262697"/>
                    </a:ext>
                  </a:extLst>
                </a:gridCol>
                <a:gridCol w="1269002">
                  <a:extLst>
                    <a:ext uri="{9D8B030D-6E8A-4147-A177-3AD203B41FA5}">
                      <a16:colId xmlns:a16="http://schemas.microsoft.com/office/drawing/2014/main" val="660252900"/>
                    </a:ext>
                  </a:extLst>
                </a:gridCol>
              </a:tblGrid>
              <a:tr h="229264">
                <a:tc>
                  <a:txBody>
                    <a:bodyPr/>
                    <a:lstStyle/>
                    <a:p>
                      <a:r>
                        <a:rPr lang="es-PE" sz="1000" dirty="0">
                          <a:solidFill>
                            <a:schemeClr val="tx1"/>
                          </a:solidFill>
                        </a:rPr>
                        <a:t>Basal junio</a:t>
                      </a:r>
                      <a:r>
                        <a:rPr lang="es-PE" sz="1000" baseline="0" dirty="0">
                          <a:solidFill>
                            <a:schemeClr val="tx1"/>
                          </a:solidFill>
                        </a:rPr>
                        <a:t> 2021</a:t>
                      </a:r>
                      <a:endParaRPr lang="es-P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00" dirty="0">
                          <a:solidFill>
                            <a:schemeClr val="tx1"/>
                          </a:solidFill>
                        </a:rPr>
                        <a:t>Enero</a:t>
                      </a:r>
                      <a:r>
                        <a:rPr lang="es-PE" sz="1000" baseline="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es-P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7735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DBF90C2-7BFF-4976-A144-867AB8EC8E2C}"/>
              </a:ext>
            </a:extLst>
          </p:cNvPr>
          <p:cNvSpPr txBox="1"/>
          <p:nvPr/>
        </p:nvSpPr>
        <p:spPr>
          <a:xfrm>
            <a:off x="3080387" y="6500629"/>
            <a:ext cx="1214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Regiones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E0DF174-4266-4EE3-A34B-683109386A79}"/>
              </a:ext>
            </a:extLst>
          </p:cNvPr>
          <p:cNvSpPr txBox="1"/>
          <p:nvPr/>
        </p:nvSpPr>
        <p:spPr>
          <a:xfrm>
            <a:off x="6596419" y="6503826"/>
            <a:ext cx="128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Lima M.</a:t>
            </a:r>
          </a:p>
        </p:txBody>
      </p:sp>
      <p:sp>
        <p:nvSpPr>
          <p:cNvPr id="24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31242" y="180288"/>
            <a:ext cx="7680961" cy="38720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2021-2022- SALUD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8431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DEE7D553-D655-43E3-956C-262AC7E5A532}"/>
              </a:ext>
            </a:extLst>
          </p:cNvPr>
          <p:cNvSpPr/>
          <p:nvPr/>
        </p:nvSpPr>
        <p:spPr>
          <a:xfrm>
            <a:off x="1329490" y="1392656"/>
            <a:ext cx="5687290" cy="16627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P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servicios educativos EIB de nivel secundaria que cuentan con la elaboración y registro de los cuadros de distribución de horas pedagógicas para el año lectivo 2022 oportunamente en el Sistema Nexus, de acuerdo a las formas de atención correspondientes del Modelo de Servicio de Educación Intercultural Bilingüe</a:t>
            </a:r>
            <a:r>
              <a:rPr lang="es-P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P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37637A50-F176-45A8-9B3E-417A401C7518}"/>
              </a:ext>
            </a:extLst>
          </p:cNvPr>
          <p:cNvSpPr/>
          <p:nvPr/>
        </p:nvSpPr>
        <p:spPr>
          <a:xfrm>
            <a:off x="1911024" y="3141906"/>
            <a:ext cx="5687289" cy="9377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P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estudiantes de nivel inicial, primaria y secundaria de EBR y EBE que se han reincorporado al sistema educativo del total de estudiantes que interrumpieron sus estudios el año 2020.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DB74FEB-CFE9-4E13-95F8-83D8537C3776}"/>
              </a:ext>
            </a:extLst>
          </p:cNvPr>
          <p:cNvSpPr txBox="1"/>
          <p:nvPr/>
        </p:nvSpPr>
        <p:spPr>
          <a:xfrm>
            <a:off x="7843437" y="1266705"/>
            <a:ext cx="166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Basal</a:t>
            </a:r>
            <a:endParaRPr lang="es-PE" sz="1400" b="1" dirty="0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BA185B5C-9427-4039-AED1-F99AC9945F8A}"/>
              </a:ext>
            </a:extLst>
          </p:cNvPr>
          <p:cNvSpPr/>
          <p:nvPr/>
        </p:nvSpPr>
        <p:spPr>
          <a:xfrm>
            <a:off x="6720433" y="3564026"/>
            <a:ext cx="847011" cy="443495"/>
          </a:xfrm>
          <a:custGeom>
            <a:avLst/>
            <a:gdLst>
              <a:gd name="connsiteX0" fmla="*/ 1010012 w 1043162"/>
              <a:gd name="connsiteY0" fmla="*/ 0 h 647428"/>
              <a:gd name="connsiteX1" fmla="*/ 1034245 w 1043162"/>
              <a:gd name="connsiteY1" fmla="*/ 35941 h 647428"/>
              <a:gd name="connsiteX2" fmla="*/ 1043162 w 1043162"/>
              <a:gd name="connsiteY2" fmla="*/ 80107 h 647428"/>
              <a:gd name="connsiteX3" fmla="*/ 1043162 w 1043162"/>
              <a:gd name="connsiteY3" fmla="*/ 533961 h 647428"/>
              <a:gd name="connsiteX4" fmla="*/ 929695 w 1043162"/>
              <a:gd name="connsiteY4" fmla="*/ 647428 h 647428"/>
              <a:gd name="connsiteX5" fmla="*/ 0 w 1043162"/>
              <a:gd name="connsiteY5" fmla="*/ 647428 h 647428"/>
              <a:gd name="connsiteX6" fmla="*/ 68396 w 1043162"/>
              <a:gd name="connsiteY6" fmla="*/ 562516 h 647428"/>
              <a:gd name="connsiteX7" fmla="*/ 986382 w 1043162"/>
              <a:gd name="connsiteY7" fmla="*/ 4069 h 647428"/>
              <a:gd name="connsiteX8" fmla="*/ 1010012 w 1043162"/>
              <a:gd name="connsiteY8" fmla="*/ 0 h 64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162" h="647428">
                <a:moveTo>
                  <a:pt x="1010012" y="0"/>
                </a:moveTo>
                <a:lnTo>
                  <a:pt x="1034245" y="35941"/>
                </a:lnTo>
                <a:cubicBezTo>
                  <a:pt x="1039987" y="49516"/>
                  <a:pt x="1043162" y="64441"/>
                  <a:pt x="1043162" y="80107"/>
                </a:cubicBezTo>
                <a:lnTo>
                  <a:pt x="1043162" y="533961"/>
                </a:lnTo>
                <a:cubicBezTo>
                  <a:pt x="1043162" y="596627"/>
                  <a:pt x="992361" y="647428"/>
                  <a:pt x="929695" y="647428"/>
                </a:cubicBezTo>
                <a:lnTo>
                  <a:pt x="0" y="647428"/>
                </a:lnTo>
                <a:lnTo>
                  <a:pt x="68396" y="562516"/>
                </a:lnTo>
                <a:cubicBezTo>
                  <a:pt x="314834" y="284450"/>
                  <a:pt x="631781" y="85943"/>
                  <a:pt x="986382" y="4069"/>
                </a:cubicBezTo>
                <a:lnTo>
                  <a:pt x="1010012" y="0"/>
                </a:lnTo>
                <a:close/>
              </a:path>
            </a:pathLst>
          </a:cu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633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1492DA4C-3901-4D8D-99FB-388E9CF3A260}"/>
              </a:ext>
            </a:extLst>
          </p:cNvPr>
          <p:cNvSpPr/>
          <p:nvPr/>
        </p:nvSpPr>
        <p:spPr>
          <a:xfrm>
            <a:off x="6183427" y="2611948"/>
            <a:ext cx="847011" cy="443494"/>
          </a:xfrm>
          <a:custGeom>
            <a:avLst/>
            <a:gdLst>
              <a:gd name="connsiteX0" fmla="*/ 1010012 w 1043162"/>
              <a:gd name="connsiteY0" fmla="*/ 0 h 647428"/>
              <a:gd name="connsiteX1" fmla="*/ 1034245 w 1043162"/>
              <a:gd name="connsiteY1" fmla="*/ 35941 h 647428"/>
              <a:gd name="connsiteX2" fmla="*/ 1043162 w 1043162"/>
              <a:gd name="connsiteY2" fmla="*/ 80107 h 647428"/>
              <a:gd name="connsiteX3" fmla="*/ 1043162 w 1043162"/>
              <a:gd name="connsiteY3" fmla="*/ 533961 h 647428"/>
              <a:gd name="connsiteX4" fmla="*/ 929695 w 1043162"/>
              <a:gd name="connsiteY4" fmla="*/ 647428 h 647428"/>
              <a:gd name="connsiteX5" fmla="*/ 0 w 1043162"/>
              <a:gd name="connsiteY5" fmla="*/ 647428 h 647428"/>
              <a:gd name="connsiteX6" fmla="*/ 68396 w 1043162"/>
              <a:gd name="connsiteY6" fmla="*/ 562516 h 647428"/>
              <a:gd name="connsiteX7" fmla="*/ 986382 w 1043162"/>
              <a:gd name="connsiteY7" fmla="*/ 4069 h 647428"/>
              <a:gd name="connsiteX8" fmla="*/ 1010012 w 1043162"/>
              <a:gd name="connsiteY8" fmla="*/ 0 h 64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162" h="647428">
                <a:moveTo>
                  <a:pt x="1010012" y="0"/>
                </a:moveTo>
                <a:lnTo>
                  <a:pt x="1034245" y="35941"/>
                </a:lnTo>
                <a:cubicBezTo>
                  <a:pt x="1039987" y="49516"/>
                  <a:pt x="1043162" y="64441"/>
                  <a:pt x="1043162" y="80107"/>
                </a:cubicBezTo>
                <a:lnTo>
                  <a:pt x="1043162" y="533961"/>
                </a:lnTo>
                <a:cubicBezTo>
                  <a:pt x="1043162" y="596627"/>
                  <a:pt x="992361" y="647428"/>
                  <a:pt x="929695" y="647428"/>
                </a:cubicBezTo>
                <a:lnTo>
                  <a:pt x="0" y="647428"/>
                </a:lnTo>
                <a:lnTo>
                  <a:pt x="68396" y="562516"/>
                </a:lnTo>
                <a:cubicBezTo>
                  <a:pt x="314834" y="284450"/>
                  <a:pt x="631781" y="85943"/>
                  <a:pt x="986382" y="4069"/>
                </a:cubicBezTo>
                <a:lnTo>
                  <a:pt x="1010012" y="0"/>
                </a:lnTo>
                <a:close/>
              </a:path>
            </a:pathLst>
          </a:cu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633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5CF7552-9B07-493B-8542-389D026C1269}"/>
              </a:ext>
            </a:extLst>
          </p:cNvPr>
          <p:cNvSpPr/>
          <p:nvPr/>
        </p:nvSpPr>
        <p:spPr>
          <a:xfrm>
            <a:off x="7124108" y="1672431"/>
            <a:ext cx="967211" cy="577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/>
          </a:p>
          <a:p>
            <a:pPr algn="ctr"/>
            <a:r>
              <a:rPr lang="es-ES" sz="1400" dirty="0"/>
              <a:t>3,171</a:t>
            </a:r>
          </a:p>
          <a:p>
            <a:pPr algn="ctr"/>
            <a:r>
              <a:rPr lang="es-ES" sz="1400" dirty="0">
                <a:solidFill>
                  <a:srgbClr val="CC3399"/>
                </a:solidFill>
              </a:rPr>
              <a:t>1929</a:t>
            </a:r>
          </a:p>
          <a:p>
            <a:pPr algn="ctr"/>
            <a:endParaRPr lang="es-PE" sz="1400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24B8B23-BD14-41CE-A4F3-FA87F3663B4F}"/>
              </a:ext>
            </a:extLst>
          </p:cNvPr>
          <p:cNvSpPr/>
          <p:nvPr/>
        </p:nvSpPr>
        <p:spPr>
          <a:xfrm>
            <a:off x="8189895" y="1672431"/>
            <a:ext cx="967211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47.4%</a:t>
            </a:r>
            <a:endParaRPr lang="es-PE" sz="1400" dirty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6A48EA5-49B9-4DCE-81FD-1B3AE8ABA3BA}"/>
              </a:ext>
            </a:extLst>
          </p:cNvPr>
          <p:cNvSpPr/>
          <p:nvPr/>
        </p:nvSpPr>
        <p:spPr>
          <a:xfrm>
            <a:off x="7695608" y="3299505"/>
            <a:ext cx="967211" cy="577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*85,785</a:t>
            </a:r>
          </a:p>
          <a:p>
            <a:pPr algn="ctr"/>
            <a:r>
              <a:rPr lang="es-ES" sz="1100" dirty="0">
                <a:solidFill>
                  <a:srgbClr val="CC3399"/>
                </a:solidFill>
              </a:rPr>
              <a:t>18,256</a:t>
            </a:r>
            <a:endParaRPr lang="es-PE" sz="1100" dirty="0">
              <a:solidFill>
                <a:srgbClr val="CC3399"/>
              </a:solidFill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3DBA7CA-4FCC-4FEE-8604-C4E99F75720A}"/>
              </a:ext>
            </a:extLst>
          </p:cNvPr>
          <p:cNvSpPr/>
          <p:nvPr/>
        </p:nvSpPr>
        <p:spPr>
          <a:xfrm>
            <a:off x="8790983" y="3299505"/>
            <a:ext cx="967211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0%</a:t>
            </a:r>
            <a:endParaRPr lang="es-PE" sz="1400" dirty="0"/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03FB96D8-FE04-4C5A-AF8B-FD44324D40C5}"/>
              </a:ext>
            </a:extLst>
          </p:cNvPr>
          <p:cNvSpPr/>
          <p:nvPr/>
        </p:nvSpPr>
        <p:spPr>
          <a:xfrm>
            <a:off x="2253414" y="4185477"/>
            <a:ext cx="5662851" cy="1317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al servicio de Educación Inicial de niñas y niños de 3 años de edad.</a:t>
            </a:r>
          </a:p>
          <a:p>
            <a:pPr lvl="0" algn="just"/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niñas y niños de 3 años de edad matriculados y registrado en el SIAGIE hasta el 30 de noviembre del 2021, de los distritos de quintiles 1 y 2 de pobreza departamental.</a:t>
            </a: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7D0DFF6-7F70-4034-B364-29A4941E79B7}"/>
              </a:ext>
            </a:extLst>
          </p:cNvPr>
          <p:cNvSpPr/>
          <p:nvPr/>
        </p:nvSpPr>
        <p:spPr>
          <a:xfrm>
            <a:off x="8013224" y="4209716"/>
            <a:ext cx="1046040" cy="577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/>
          </a:p>
          <a:p>
            <a:pPr algn="ctr"/>
            <a:r>
              <a:rPr lang="es-ES" sz="1400" dirty="0"/>
              <a:t>154,633</a:t>
            </a:r>
          </a:p>
          <a:p>
            <a:pPr lvl="0" algn="ctr"/>
            <a:r>
              <a:rPr lang="es-ES" sz="1400" dirty="0">
                <a:solidFill>
                  <a:srgbClr val="CC3399"/>
                </a:solidFill>
              </a:rPr>
              <a:t>133,706</a:t>
            </a:r>
          </a:p>
          <a:p>
            <a:pPr algn="ctr"/>
            <a:endParaRPr lang="es-PE" sz="1400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9493981-2FE4-4208-8976-28D6DE15E03C}"/>
              </a:ext>
            </a:extLst>
          </p:cNvPr>
          <p:cNvSpPr/>
          <p:nvPr/>
        </p:nvSpPr>
        <p:spPr>
          <a:xfrm>
            <a:off x="9193069" y="4209716"/>
            <a:ext cx="1046040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69%</a:t>
            </a:r>
            <a:endParaRPr lang="es-PE" sz="1400" dirty="0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D862E10B-A5D3-4B61-840F-72714984C752}"/>
              </a:ext>
            </a:extLst>
          </p:cNvPr>
          <p:cNvSpPr/>
          <p:nvPr/>
        </p:nvSpPr>
        <p:spPr>
          <a:xfrm>
            <a:off x="6912718" y="5089334"/>
            <a:ext cx="1003546" cy="413882"/>
          </a:xfrm>
          <a:custGeom>
            <a:avLst/>
            <a:gdLst>
              <a:gd name="connsiteX0" fmla="*/ 1010012 w 1043162"/>
              <a:gd name="connsiteY0" fmla="*/ 0 h 647428"/>
              <a:gd name="connsiteX1" fmla="*/ 1034245 w 1043162"/>
              <a:gd name="connsiteY1" fmla="*/ 35941 h 647428"/>
              <a:gd name="connsiteX2" fmla="*/ 1043162 w 1043162"/>
              <a:gd name="connsiteY2" fmla="*/ 80107 h 647428"/>
              <a:gd name="connsiteX3" fmla="*/ 1043162 w 1043162"/>
              <a:gd name="connsiteY3" fmla="*/ 533961 h 647428"/>
              <a:gd name="connsiteX4" fmla="*/ 929695 w 1043162"/>
              <a:gd name="connsiteY4" fmla="*/ 647428 h 647428"/>
              <a:gd name="connsiteX5" fmla="*/ 0 w 1043162"/>
              <a:gd name="connsiteY5" fmla="*/ 647428 h 647428"/>
              <a:gd name="connsiteX6" fmla="*/ 68396 w 1043162"/>
              <a:gd name="connsiteY6" fmla="*/ 562516 h 647428"/>
              <a:gd name="connsiteX7" fmla="*/ 986382 w 1043162"/>
              <a:gd name="connsiteY7" fmla="*/ 4069 h 647428"/>
              <a:gd name="connsiteX8" fmla="*/ 1010012 w 1043162"/>
              <a:gd name="connsiteY8" fmla="*/ 0 h 64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162" h="647428">
                <a:moveTo>
                  <a:pt x="1010012" y="0"/>
                </a:moveTo>
                <a:lnTo>
                  <a:pt x="1034245" y="35941"/>
                </a:lnTo>
                <a:cubicBezTo>
                  <a:pt x="1039987" y="49516"/>
                  <a:pt x="1043162" y="64441"/>
                  <a:pt x="1043162" y="80107"/>
                </a:cubicBezTo>
                <a:lnTo>
                  <a:pt x="1043162" y="533961"/>
                </a:lnTo>
                <a:cubicBezTo>
                  <a:pt x="1043162" y="596627"/>
                  <a:pt x="992361" y="647428"/>
                  <a:pt x="929695" y="647428"/>
                </a:cubicBezTo>
                <a:lnTo>
                  <a:pt x="0" y="647428"/>
                </a:lnTo>
                <a:lnTo>
                  <a:pt x="68396" y="562516"/>
                </a:lnTo>
                <a:cubicBezTo>
                  <a:pt x="314834" y="284450"/>
                  <a:pt x="631781" y="85943"/>
                  <a:pt x="986382" y="4069"/>
                </a:cubicBezTo>
                <a:lnTo>
                  <a:pt x="1010012" y="0"/>
                </a:lnTo>
                <a:close/>
              </a:path>
            </a:pathLst>
          </a:cu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633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BFA5DACE-B764-4FE9-8D09-98069432CF5B}"/>
              </a:ext>
            </a:extLst>
          </p:cNvPr>
          <p:cNvSpPr txBox="1"/>
          <p:nvPr/>
        </p:nvSpPr>
        <p:spPr>
          <a:xfrm>
            <a:off x="892387" y="1238104"/>
            <a:ext cx="400110" cy="31393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>
                <a:latin typeface="Arial Narrow" panose="020B0606020202030204" pitchFamily="34" charset="0"/>
              </a:rPr>
              <a:t>Compromisos de gestión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C81BA20-C6D3-4BFE-8BDC-D1C24802FA42}"/>
              </a:ext>
            </a:extLst>
          </p:cNvPr>
          <p:cNvSpPr txBox="1"/>
          <p:nvPr/>
        </p:nvSpPr>
        <p:spPr>
          <a:xfrm>
            <a:off x="883630" y="3705694"/>
            <a:ext cx="400110" cy="24400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E" sz="1400" dirty="0">
                <a:latin typeface="Arial Narrow" panose="020B0606020202030204" pitchFamily="34" charset="0"/>
              </a:rPr>
              <a:t>Metas de cobertura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3523DC43-965B-48A6-B139-D70BFEE99A2D}"/>
              </a:ext>
            </a:extLst>
          </p:cNvPr>
          <p:cNvSpPr/>
          <p:nvPr/>
        </p:nvSpPr>
        <p:spPr>
          <a:xfrm>
            <a:off x="10339306" y="4205751"/>
            <a:ext cx="1046040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5DDBB89-E51D-4D95-AFD3-ACEB209CE950}"/>
              </a:ext>
            </a:extLst>
          </p:cNvPr>
          <p:cNvSpPr txBox="1"/>
          <p:nvPr/>
        </p:nvSpPr>
        <p:spPr>
          <a:xfrm>
            <a:off x="9284259" y="1264622"/>
            <a:ext cx="166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Avance</a:t>
            </a:r>
            <a:endParaRPr lang="es-PE" sz="1400" b="1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988C2AC2-D255-4A2F-8EF1-78AEA29787D5}"/>
              </a:ext>
            </a:extLst>
          </p:cNvPr>
          <p:cNvSpPr/>
          <p:nvPr/>
        </p:nvSpPr>
        <p:spPr>
          <a:xfrm>
            <a:off x="9886358" y="3300088"/>
            <a:ext cx="967211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20.8%</a:t>
            </a:r>
            <a:endParaRPr lang="es-PE" sz="1400" dirty="0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299C7CE9-C846-4DA5-B668-940EE0EDC853}"/>
              </a:ext>
            </a:extLst>
          </p:cNvPr>
          <p:cNvSpPr/>
          <p:nvPr/>
        </p:nvSpPr>
        <p:spPr>
          <a:xfrm>
            <a:off x="10330549" y="4205222"/>
            <a:ext cx="1046040" cy="567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86.5%</a:t>
            </a:r>
            <a:endParaRPr lang="es-PE" sz="1400" dirty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4770613-8578-4729-AFFE-FEEE5E803E89}"/>
              </a:ext>
            </a:extLst>
          </p:cNvPr>
          <p:cNvSpPr/>
          <p:nvPr/>
        </p:nvSpPr>
        <p:spPr>
          <a:xfrm>
            <a:off x="9876950" y="3299559"/>
            <a:ext cx="967211" cy="567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21.3%</a:t>
            </a:r>
            <a:endParaRPr lang="es-PE" sz="14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24B8B23-BD14-41CE-A4F3-FA87F3663B4F}"/>
              </a:ext>
            </a:extLst>
          </p:cNvPr>
          <p:cNvSpPr/>
          <p:nvPr/>
        </p:nvSpPr>
        <p:spPr>
          <a:xfrm>
            <a:off x="9547159" y="1665278"/>
            <a:ext cx="967211" cy="56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4770613-8578-4729-AFFE-FEEE5E803E89}"/>
              </a:ext>
            </a:extLst>
          </p:cNvPr>
          <p:cNvSpPr/>
          <p:nvPr/>
        </p:nvSpPr>
        <p:spPr>
          <a:xfrm>
            <a:off x="9547158" y="1655090"/>
            <a:ext cx="967211" cy="567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60.9%</a:t>
            </a:r>
            <a:endParaRPr lang="es-PE" sz="1400" dirty="0"/>
          </a:p>
        </p:txBody>
      </p:sp>
      <p:sp>
        <p:nvSpPr>
          <p:cNvPr id="26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088865" y="249595"/>
            <a:ext cx="8025456" cy="38720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y MC 2021-2022- EDUCACIÓN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60100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>
            <a:extLst>
              <a:ext uri="{FF2B5EF4-FFF2-40B4-BE49-F238E27FC236}">
                <a16:creationId xmlns:a16="http://schemas.microsoft.com/office/drawing/2014/main" id="{C7F4FE08-36D6-4891-8E62-7B95DB66284B}"/>
              </a:ext>
            </a:extLst>
          </p:cNvPr>
          <p:cNvGrpSpPr/>
          <p:nvPr/>
        </p:nvGrpSpPr>
        <p:grpSpPr>
          <a:xfrm>
            <a:off x="328886" y="1363997"/>
            <a:ext cx="2508389" cy="1760613"/>
            <a:chOff x="2379359" y="1971876"/>
            <a:chExt cx="2508389" cy="1760613"/>
          </a:xfrm>
        </p:grpSpPr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E70A7D4-6160-4D25-8F1C-94E505AF6EE5}"/>
                </a:ext>
              </a:extLst>
            </p:cNvPr>
            <p:cNvSpPr txBox="1"/>
            <p:nvPr/>
          </p:nvSpPr>
          <p:spPr>
            <a:xfrm>
              <a:off x="4024559" y="2409157"/>
              <a:ext cx="224851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sz="1633" b="1" dirty="0">
                  <a:latin typeface="+mj-lt"/>
                </a:rPr>
                <a:t>1</a:t>
              </a:r>
            </a:p>
          </p:txBody>
        </p:sp>
        <p:sp>
          <p:nvSpPr>
            <p:cNvPr id="53" name="Rectángulo redondeado 1">
              <a:extLst>
                <a:ext uri="{FF2B5EF4-FFF2-40B4-BE49-F238E27FC236}">
                  <a16:creationId xmlns:a16="http://schemas.microsoft.com/office/drawing/2014/main" id="{FB05A909-1882-4E36-ACA6-1F14B8E3457F}"/>
                </a:ext>
              </a:extLst>
            </p:cNvPr>
            <p:cNvSpPr/>
            <p:nvPr/>
          </p:nvSpPr>
          <p:spPr>
            <a:xfrm>
              <a:off x="2379359" y="1971876"/>
              <a:ext cx="2508389" cy="17606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444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Porcentaje de centros poblados con sistemas de agua en estado </a:t>
              </a:r>
            </a:p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bueno que presentan </a:t>
              </a:r>
              <a:r>
                <a:rPr lang="es-MX" sz="1300" b="1" dirty="0">
                  <a:solidFill>
                    <a:schemeClr val="tx1"/>
                  </a:solidFill>
                  <a:latin typeface="+mj-lt"/>
                </a:rPr>
                <a:t>cloro residual </a:t>
              </a:r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&gt;= 0.5 mg/L y con</a:t>
              </a:r>
            </a:p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información en </a:t>
              </a:r>
              <a:r>
                <a:rPr lang="es-MX" sz="1300" b="1" dirty="0">
                  <a:solidFill>
                    <a:schemeClr val="tx1"/>
                  </a:solidFill>
                  <a:latin typeface="+mj-lt"/>
                </a:rPr>
                <a:t>disposición sanitaria de excretas </a:t>
              </a:r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para </a:t>
              </a:r>
            </a:p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hogares rurales.</a:t>
              </a:r>
            </a:p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2499D8A-C9C3-4F43-AAF6-CB1DA27749B4}"/>
                </a:ext>
              </a:extLst>
            </p:cNvPr>
            <p:cNvSpPr/>
            <p:nvPr/>
          </p:nvSpPr>
          <p:spPr>
            <a:xfrm>
              <a:off x="3694404" y="3145875"/>
              <a:ext cx="1183184" cy="576453"/>
            </a:xfrm>
            <a:custGeom>
              <a:avLst/>
              <a:gdLst>
                <a:gd name="connsiteX0" fmla="*/ 1010012 w 1043162"/>
                <a:gd name="connsiteY0" fmla="*/ 0 h 647428"/>
                <a:gd name="connsiteX1" fmla="*/ 1034245 w 1043162"/>
                <a:gd name="connsiteY1" fmla="*/ 35941 h 647428"/>
                <a:gd name="connsiteX2" fmla="*/ 1043162 w 1043162"/>
                <a:gd name="connsiteY2" fmla="*/ 80107 h 647428"/>
                <a:gd name="connsiteX3" fmla="*/ 1043162 w 1043162"/>
                <a:gd name="connsiteY3" fmla="*/ 533961 h 647428"/>
                <a:gd name="connsiteX4" fmla="*/ 929695 w 1043162"/>
                <a:gd name="connsiteY4" fmla="*/ 647428 h 647428"/>
                <a:gd name="connsiteX5" fmla="*/ 0 w 1043162"/>
                <a:gd name="connsiteY5" fmla="*/ 647428 h 647428"/>
                <a:gd name="connsiteX6" fmla="*/ 68396 w 1043162"/>
                <a:gd name="connsiteY6" fmla="*/ 562516 h 647428"/>
                <a:gd name="connsiteX7" fmla="*/ 986382 w 1043162"/>
                <a:gd name="connsiteY7" fmla="*/ 4069 h 647428"/>
                <a:gd name="connsiteX8" fmla="*/ 1010012 w 1043162"/>
                <a:gd name="connsiteY8" fmla="*/ 0 h 6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162" h="647428">
                  <a:moveTo>
                    <a:pt x="1010012" y="0"/>
                  </a:moveTo>
                  <a:lnTo>
                    <a:pt x="1034245" y="35941"/>
                  </a:lnTo>
                  <a:cubicBezTo>
                    <a:pt x="1039987" y="49516"/>
                    <a:pt x="1043162" y="64441"/>
                    <a:pt x="1043162" y="80107"/>
                  </a:cubicBezTo>
                  <a:lnTo>
                    <a:pt x="1043162" y="533961"/>
                  </a:lnTo>
                  <a:cubicBezTo>
                    <a:pt x="1043162" y="596627"/>
                    <a:pt x="992361" y="647428"/>
                    <a:pt x="929695" y="647428"/>
                  </a:cubicBezTo>
                  <a:lnTo>
                    <a:pt x="0" y="647428"/>
                  </a:lnTo>
                  <a:lnTo>
                    <a:pt x="68396" y="562516"/>
                  </a:lnTo>
                  <a:cubicBezTo>
                    <a:pt x="314834" y="284450"/>
                    <a:pt x="631781" y="85943"/>
                    <a:pt x="986382" y="4069"/>
                  </a:cubicBezTo>
                  <a:lnTo>
                    <a:pt x="1010012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633">
                <a:latin typeface="+mj-lt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27F185B7-0A72-4539-AD32-864F384D7708}"/>
                </a:ext>
              </a:extLst>
            </p:cNvPr>
            <p:cNvSpPr txBox="1"/>
            <p:nvPr/>
          </p:nvSpPr>
          <p:spPr>
            <a:xfrm>
              <a:off x="4410051" y="3359100"/>
              <a:ext cx="224851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33" b="1" dirty="0">
                  <a:latin typeface="+mj-lt"/>
                </a:rPr>
                <a:t>1</a:t>
              </a:r>
              <a:endParaRPr lang="es-UY" sz="1633" b="1" dirty="0">
                <a:latin typeface="+mj-lt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A82E28D-5307-4DD8-84C0-AABF0176B8E8}"/>
              </a:ext>
            </a:extLst>
          </p:cNvPr>
          <p:cNvGrpSpPr/>
          <p:nvPr/>
        </p:nvGrpSpPr>
        <p:grpSpPr>
          <a:xfrm>
            <a:off x="365898" y="3316636"/>
            <a:ext cx="2508389" cy="1307265"/>
            <a:chOff x="3380707" y="3899849"/>
            <a:chExt cx="2508389" cy="1785619"/>
          </a:xfrm>
        </p:grpSpPr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23217BA0-6B52-46A2-9D76-90D46199852B}"/>
                </a:ext>
              </a:extLst>
            </p:cNvPr>
            <p:cNvSpPr txBox="1"/>
            <p:nvPr/>
          </p:nvSpPr>
          <p:spPr>
            <a:xfrm>
              <a:off x="5025907" y="4266168"/>
              <a:ext cx="224851" cy="46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sz="1633" b="1" dirty="0">
                  <a:latin typeface="+mj-lt"/>
                </a:rPr>
                <a:t>1</a:t>
              </a:r>
            </a:p>
          </p:txBody>
        </p:sp>
        <p:sp>
          <p:nvSpPr>
            <p:cNvPr id="58" name="Rectángulo redondeado 22">
              <a:extLst>
                <a:ext uri="{FF2B5EF4-FFF2-40B4-BE49-F238E27FC236}">
                  <a16:creationId xmlns:a16="http://schemas.microsoft.com/office/drawing/2014/main" id="{9E5766BA-4213-416A-B86B-31B892FCB539}"/>
                </a:ext>
              </a:extLst>
            </p:cNvPr>
            <p:cNvSpPr/>
            <p:nvPr/>
          </p:nvSpPr>
          <p:spPr>
            <a:xfrm>
              <a:off x="3380707" y="3899849"/>
              <a:ext cx="2508389" cy="16896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444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Porcentaje de </a:t>
              </a:r>
              <a:r>
                <a:rPr lang="es-MX" sz="1300" b="1" dirty="0">
                  <a:solidFill>
                    <a:schemeClr val="tx1"/>
                  </a:solidFill>
                  <a:latin typeface="+mj-lt"/>
                </a:rPr>
                <a:t>IPRESS</a:t>
              </a:r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 del Gobierno Regional con 100% de </a:t>
              </a:r>
              <a:r>
                <a:rPr lang="es-MX" sz="1300" b="1" dirty="0">
                  <a:solidFill>
                    <a:schemeClr val="tx1"/>
                  </a:solidFill>
                  <a:latin typeface="+mj-lt"/>
                </a:rPr>
                <a:t>equipos e insumos </a:t>
              </a:r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críticos para el monitoreo de parámetros de campo. </a:t>
              </a:r>
            </a:p>
          </p:txBody>
        </p:sp>
        <p:sp>
          <p:nvSpPr>
            <p:cNvPr id="59" name="Forma libre: forma 59">
              <a:extLst>
                <a:ext uri="{FF2B5EF4-FFF2-40B4-BE49-F238E27FC236}">
                  <a16:creationId xmlns:a16="http://schemas.microsoft.com/office/drawing/2014/main" id="{B25F77AD-13BD-4F04-B741-5C4F60192F98}"/>
                </a:ext>
              </a:extLst>
            </p:cNvPr>
            <p:cNvSpPr/>
            <p:nvPr/>
          </p:nvSpPr>
          <p:spPr>
            <a:xfrm>
              <a:off x="4695752" y="5079244"/>
              <a:ext cx="1183184" cy="500095"/>
            </a:xfrm>
            <a:custGeom>
              <a:avLst/>
              <a:gdLst>
                <a:gd name="connsiteX0" fmla="*/ 1010012 w 1043162"/>
                <a:gd name="connsiteY0" fmla="*/ 0 h 647428"/>
                <a:gd name="connsiteX1" fmla="*/ 1034245 w 1043162"/>
                <a:gd name="connsiteY1" fmla="*/ 35941 h 647428"/>
                <a:gd name="connsiteX2" fmla="*/ 1043162 w 1043162"/>
                <a:gd name="connsiteY2" fmla="*/ 80107 h 647428"/>
                <a:gd name="connsiteX3" fmla="*/ 1043162 w 1043162"/>
                <a:gd name="connsiteY3" fmla="*/ 533961 h 647428"/>
                <a:gd name="connsiteX4" fmla="*/ 929695 w 1043162"/>
                <a:gd name="connsiteY4" fmla="*/ 647428 h 647428"/>
                <a:gd name="connsiteX5" fmla="*/ 0 w 1043162"/>
                <a:gd name="connsiteY5" fmla="*/ 647428 h 647428"/>
                <a:gd name="connsiteX6" fmla="*/ 68396 w 1043162"/>
                <a:gd name="connsiteY6" fmla="*/ 562516 h 647428"/>
                <a:gd name="connsiteX7" fmla="*/ 986382 w 1043162"/>
                <a:gd name="connsiteY7" fmla="*/ 4069 h 647428"/>
                <a:gd name="connsiteX8" fmla="*/ 1010012 w 1043162"/>
                <a:gd name="connsiteY8" fmla="*/ 0 h 6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162" h="647428">
                  <a:moveTo>
                    <a:pt x="1010012" y="0"/>
                  </a:moveTo>
                  <a:lnTo>
                    <a:pt x="1034245" y="35941"/>
                  </a:lnTo>
                  <a:cubicBezTo>
                    <a:pt x="1039987" y="49516"/>
                    <a:pt x="1043162" y="64441"/>
                    <a:pt x="1043162" y="80107"/>
                  </a:cubicBezTo>
                  <a:lnTo>
                    <a:pt x="1043162" y="533961"/>
                  </a:lnTo>
                  <a:cubicBezTo>
                    <a:pt x="1043162" y="596627"/>
                    <a:pt x="992361" y="647428"/>
                    <a:pt x="929695" y="647428"/>
                  </a:cubicBezTo>
                  <a:lnTo>
                    <a:pt x="0" y="647428"/>
                  </a:lnTo>
                  <a:lnTo>
                    <a:pt x="68396" y="562516"/>
                  </a:lnTo>
                  <a:cubicBezTo>
                    <a:pt x="314834" y="284450"/>
                    <a:pt x="631781" y="85943"/>
                    <a:pt x="986382" y="4069"/>
                  </a:cubicBezTo>
                  <a:lnTo>
                    <a:pt x="1010012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633">
                <a:latin typeface="+mj-lt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38B72077-6B7C-44FC-AB09-51D3E1335DFA}"/>
                </a:ext>
              </a:extLst>
            </p:cNvPr>
            <p:cNvSpPr txBox="1"/>
            <p:nvPr/>
          </p:nvSpPr>
          <p:spPr>
            <a:xfrm>
              <a:off x="5411399" y="5216111"/>
              <a:ext cx="224851" cy="46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33" b="1" dirty="0">
                  <a:latin typeface="+mj-lt"/>
                </a:rPr>
                <a:t>2</a:t>
              </a:r>
              <a:endParaRPr lang="es-UY" sz="1633" b="1" dirty="0">
                <a:latin typeface="+mj-lt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CEEA4B7-9A12-4D96-8ECB-BC868E7CA0E2}"/>
              </a:ext>
            </a:extLst>
          </p:cNvPr>
          <p:cNvGrpSpPr/>
          <p:nvPr/>
        </p:nvGrpSpPr>
        <p:grpSpPr>
          <a:xfrm>
            <a:off x="365898" y="4834407"/>
            <a:ext cx="2508389" cy="1206317"/>
            <a:chOff x="3380707" y="3899849"/>
            <a:chExt cx="2508389" cy="168965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BB4F388C-6DB8-4CE5-B209-3C7F0096487B}"/>
                </a:ext>
              </a:extLst>
            </p:cNvPr>
            <p:cNvSpPr txBox="1"/>
            <p:nvPr/>
          </p:nvSpPr>
          <p:spPr>
            <a:xfrm>
              <a:off x="5025907" y="4266168"/>
              <a:ext cx="224851" cy="3436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UY" sz="1633" b="1" dirty="0"/>
                <a:t>1</a:t>
              </a:r>
            </a:p>
          </p:txBody>
        </p:sp>
        <p:sp>
          <p:nvSpPr>
            <p:cNvPr id="63" name="Rectángulo redondeado 31">
              <a:extLst>
                <a:ext uri="{FF2B5EF4-FFF2-40B4-BE49-F238E27FC236}">
                  <a16:creationId xmlns:a16="http://schemas.microsoft.com/office/drawing/2014/main" id="{1D382ABC-C373-4C51-A7B4-6A2E00468CB8}"/>
                </a:ext>
              </a:extLst>
            </p:cNvPr>
            <p:cNvSpPr/>
            <p:nvPr/>
          </p:nvSpPr>
          <p:spPr>
            <a:xfrm>
              <a:off x="3380707" y="3899849"/>
              <a:ext cx="2508389" cy="1689652"/>
            </a:xfrm>
            <a:prstGeom prst="roundRect">
              <a:avLst/>
            </a:prstGeom>
            <a:grpFill/>
            <a:ln w="444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Número de Centros Poblados con registro de </a:t>
              </a:r>
              <a:r>
                <a:rPr lang="es-MX" sz="1300" b="1" dirty="0">
                  <a:solidFill>
                    <a:schemeClr val="tx1"/>
                  </a:solidFill>
                  <a:latin typeface="+mj-lt"/>
                </a:rPr>
                <a:t>monitoreo de parámetros</a:t>
              </a:r>
              <a:r>
                <a:rPr lang="es-MX" sz="1300" dirty="0">
                  <a:solidFill>
                    <a:schemeClr val="tx1"/>
                  </a:solidFill>
                  <a:latin typeface="+mj-lt"/>
                </a:rPr>
                <a:t> de campo.</a:t>
              </a:r>
            </a:p>
          </p:txBody>
        </p:sp>
        <p:sp>
          <p:nvSpPr>
            <p:cNvPr id="64" name="Forma libre: forma 59">
              <a:extLst>
                <a:ext uri="{FF2B5EF4-FFF2-40B4-BE49-F238E27FC236}">
                  <a16:creationId xmlns:a16="http://schemas.microsoft.com/office/drawing/2014/main" id="{642CC652-383A-4AC1-8822-A5ADAEDF67F5}"/>
                </a:ext>
              </a:extLst>
            </p:cNvPr>
            <p:cNvSpPr/>
            <p:nvPr/>
          </p:nvSpPr>
          <p:spPr>
            <a:xfrm>
              <a:off x="4695752" y="5003045"/>
              <a:ext cx="1193344" cy="576294"/>
            </a:xfrm>
            <a:custGeom>
              <a:avLst/>
              <a:gdLst>
                <a:gd name="connsiteX0" fmla="*/ 1010012 w 1043162"/>
                <a:gd name="connsiteY0" fmla="*/ 0 h 647428"/>
                <a:gd name="connsiteX1" fmla="*/ 1034245 w 1043162"/>
                <a:gd name="connsiteY1" fmla="*/ 35941 h 647428"/>
                <a:gd name="connsiteX2" fmla="*/ 1043162 w 1043162"/>
                <a:gd name="connsiteY2" fmla="*/ 80107 h 647428"/>
                <a:gd name="connsiteX3" fmla="*/ 1043162 w 1043162"/>
                <a:gd name="connsiteY3" fmla="*/ 533961 h 647428"/>
                <a:gd name="connsiteX4" fmla="*/ 929695 w 1043162"/>
                <a:gd name="connsiteY4" fmla="*/ 647428 h 647428"/>
                <a:gd name="connsiteX5" fmla="*/ 0 w 1043162"/>
                <a:gd name="connsiteY5" fmla="*/ 647428 h 647428"/>
                <a:gd name="connsiteX6" fmla="*/ 68396 w 1043162"/>
                <a:gd name="connsiteY6" fmla="*/ 562516 h 647428"/>
                <a:gd name="connsiteX7" fmla="*/ 986382 w 1043162"/>
                <a:gd name="connsiteY7" fmla="*/ 4069 h 647428"/>
                <a:gd name="connsiteX8" fmla="*/ 1010012 w 1043162"/>
                <a:gd name="connsiteY8" fmla="*/ 0 h 6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162" h="647428">
                  <a:moveTo>
                    <a:pt x="1010012" y="0"/>
                  </a:moveTo>
                  <a:lnTo>
                    <a:pt x="1034245" y="35941"/>
                  </a:lnTo>
                  <a:cubicBezTo>
                    <a:pt x="1039987" y="49516"/>
                    <a:pt x="1043162" y="64441"/>
                    <a:pt x="1043162" y="80107"/>
                  </a:cubicBezTo>
                  <a:lnTo>
                    <a:pt x="1043162" y="533961"/>
                  </a:lnTo>
                  <a:cubicBezTo>
                    <a:pt x="1043162" y="596627"/>
                    <a:pt x="992361" y="647428"/>
                    <a:pt x="929695" y="647428"/>
                  </a:cubicBezTo>
                  <a:lnTo>
                    <a:pt x="0" y="647428"/>
                  </a:lnTo>
                  <a:lnTo>
                    <a:pt x="68396" y="562516"/>
                  </a:lnTo>
                  <a:cubicBezTo>
                    <a:pt x="314834" y="284450"/>
                    <a:pt x="631781" y="85943"/>
                    <a:pt x="986382" y="4069"/>
                  </a:cubicBezTo>
                  <a:lnTo>
                    <a:pt x="1010012" y="0"/>
                  </a:lnTo>
                  <a:close/>
                </a:path>
              </a:pathLst>
            </a:cu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633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951F7579-15B6-43D9-B1E7-971B093B0700}"/>
                </a:ext>
              </a:extLst>
            </p:cNvPr>
            <p:cNvSpPr txBox="1"/>
            <p:nvPr/>
          </p:nvSpPr>
          <p:spPr>
            <a:xfrm>
              <a:off x="5411399" y="5216111"/>
              <a:ext cx="224851" cy="3436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PE" sz="1633" b="1" dirty="0"/>
                <a:t>3</a:t>
              </a:r>
              <a:endParaRPr lang="es-UY" sz="1633" b="1" dirty="0"/>
            </a:p>
          </p:txBody>
        </p:sp>
      </p:grpSp>
      <p:graphicFrame>
        <p:nvGraphicFramePr>
          <p:cNvPr id="66" name="Tabla 65">
            <a:extLst>
              <a:ext uri="{FF2B5EF4-FFF2-40B4-BE49-F238E27FC236}">
                <a16:creationId xmlns:a16="http://schemas.microsoft.com/office/drawing/2014/main" id="{C0C16C9A-11E0-4DD4-9ADD-2355FF989B70}"/>
              </a:ext>
            </a:extLst>
          </p:cNvPr>
          <p:cNvGraphicFramePr>
            <a:graphicFrameLocks noGrp="1"/>
          </p:cNvGraphicFramePr>
          <p:nvPr/>
        </p:nvGraphicFramePr>
        <p:xfrm>
          <a:off x="3063496" y="1481805"/>
          <a:ext cx="3200934" cy="1056191"/>
        </p:xfrm>
        <a:graphic>
          <a:graphicData uri="http://schemas.openxmlformats.org/drawingml/2006/table">
            <a:tbl>
              <a:tblPr/>
              <a:tblGrid>
                <a:gridCol w="949208">
                  <a:extLst>
                    <a:ext uri="{9D8B030D-6E8A-4147-A177-3AD203B41FA5}">
                      <a16:colId xmlns:a16="http://schemas.microsoft.com/office/drawing/2014/main" val="2530750862"/>
                    </a:ext>
                  </a:extLst>
                </a:gridCol>
                <a:gridCol w="1140521">
                  <a:extLst>
                    <a:ext uri="{9D8B030D-6E8A-4147-A177-3AD203B41FA5}">
                      <a16:colId xmlns:a16="http://schemas.microsoft.com/office/drawing/2014/main" val="3690346919"/>
                    </a:ext>
                  </a:extLst>
                </a:gridCol>
                <a:gridCol w="1111205">
                  <a:extLst>
                    <a:ext uri="{9D8B030D-6E8A-4147-A177-3AD203B41FA5}">
                      <a16:colId xmlns:a16="http://schemas.microsoft.com/office/drawing/2014/main" val="2549297514"/>
                    </a:ext>
                  </a:extLst>
                </a:gridCol>
              </a:tblGrid>
              <a:tr h="397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Meta 1ra 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66255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82565"/>
                  </a:ext>
                </a:extLst>
              </a:tr>
              <a:tr h="3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4872"/>
                  </a:ext>
                </a:extLst>
              </a:tr>
            </a:tbl>
          </a:graphicData>
        </a:graphic>
      </p:graphicFrame>
      <p:sp>
        <p:nvSpPr>
          <p:cNvPr id="67" name="Abrir llave 66">
            <a:extLst>
              <a:ext uri="{FF2B5EF4-FFF2-40B4-BE49-F238E27FC236}">
                <a16:creationId xmlns:a16="http://schemas.microsoft.com/office/drawing/2014/main" id="{3280C5AB-C0A7-4B6E-8BD4-D913E4E37741}"/>
              </a:ext>
            </a:extLst>
          </p:cNvPr>
          <p:cNvSpPr/>
          <p:nvPr/>
        </p:nvSpPr>
        <p:spPr>
          <a:xfrm>
            <a:off x="6583931" y="1363996"/>
            <a:ext cx="422030" cy="130289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a 67">
            <a:extLst>
              <a:ext uri="{FF2B5EF4-FFF2-40B4-BE49-F238E27FC236}">
                <a16:creationId xmlns:a16="http://schemas.microsoft.com/office/drawing/2014/main" id="{BFCB93F6-5491-4D20-B2A4-5FA0D653C04C}"/>
              </a:ext>
            </a:extLst>
          </p:cNvPr>
          <p:cNvGraphicFramePr>
            <a:graphicFrameLocks noGrp="1"/>
          </p:cNvGraphicFramePr>
          <p:nvPr/>
        </p:nvGraphicFramePr>
        <p:xfrm>
          <a:off x="3096667" y="3386213"/>
          <a:ext cx="3200934" cy="1164967"/>
        </p:xfrm>
        <a:graphic>
          <a:graphicData uri="http://schemas.openxmlformats.org/drawingml/2006/table">
            <a:tbl>
              <a:tblPr/>
              <a:tblGrid>
                <a:gridCol w="978524">
                  <a:extLst>
                    <a:ext uri="{9D8B030D-6E8A-4147-A177-3AD203B41FA5}">
                      <a16:colId xmlns:a16="http://schemas.microsoft.com/office/drawing/2014/main" val="3080697881"/>
                    </a:ext>
                  </a:extLst>
                </a:gridCol>
                <a:gridCol w="1111205">
                  <a:extLst>
                    <a:ext uri="{9D8B030D-6E8A-4147-A177-3AD203B41FA5}">
                      <a16:colId xmlns:a16="http://schemas.microsoft.com/office/drawing/2014/main" val="2955108887"/>
                    </a:ext>
                  </a:extLst>
                </a:gridCol>
                <a:gridCol w="1111205">
                  <a:extLst>
                    <a:ext uri="{9D8B030D-6E8A-4147-A177-3AD203B41FA5}">
                      <a16:colId xmlns:a16="http://schemas.microsoft.com/office/drawing/2014/main" val="2537182679"/>
                    </a:ext>
                  </a:extLst>
                </a:gridCol>
              </a:tblGrid>
              <a:tr h="245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Meta 1ra 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80617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70591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03636"/>
                  </a:ext>
                </a:extLst>
              </a:tr>
            </a:tbl>
          </a:graphicData>
        </a:graphic>
      </p:graphicFrame>
      <p:graphicFrame>
        <p:nvGraphicFramePr>
          <p:cNvPr id="72" name="Tabla 5">
            <a:extLst>
              <a:ext uri="{FF2B5EF4-FFF2-40B4-BE49-F238E27FC236}">
                <a16:creationId xmlns:a16="http://schemas.microsoft.com/office/drawing/2014/main" id="{4E6D4C55-ED27-4F66-985A-FAA90202B9CD}"/>
              </a:ext>
            </a:extLst>
          </p:cNvPr>
          <p:cNvGraphicFramePr>
            <a:graphicFrameLocks noGrp="1"/>
          </p:cNvGraphicFramePr>
          <p:nvPr/>
        </p:nvGraphicFramePr>
        <p:xfrm>
          <a:off x="7147626" y="1381648"/>
          <a:ext cx="394619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793">
                  <a:extLst>
                    <a:ext uri="{9D8B030D-6E8A-4147-A177-3AD203B41FA5}">
                      <a16:colId xmlns:a16="http://schemas.microsoft.com/office/drawing/2014/main" val="2107241736"/>
                    </a:ext>
                  </a:extLst>
                </a:gridCol>
                <a:gridCol w="1681405">
                  <a:extLst>
                    <a:ext uri="{9D8B030D-6E8A-4147-A177-3AD203B41FA5}">
                      <a16:colId xmlns:a16="http://schemas.microsoft.com/office/drawing/2014/main" val="2912657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Sistema de agua con presencia cloro residual </a:t>
                      </a:r>
                      <a:r>
                        <a:rPr lang="es-ES" sz="1100" dirty="0"/>
                        <a:t>(DATAS PVICA)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372 (88%)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4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Modulo V encuesta: Disposición sanitaria excretas</a:t>
                      </a:r>
                      <a:endParaRPr lang="es-P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409 (108%)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7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Cumple con cloro y Modulo</a:t>
                      </a:r>
                      <a:r>
                        <a:rPr lang="es-PE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V.</a:t>
                      </a:r>
                      <a:endParaRPr lang="es-P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" name="Abrir llave 72">
            <a:extLst>
              <a:ext uri="{FF2B5EF4-FFF2-40B4-BE49-F238E27FC236}">
                <a16:creationId xmlns:a16="http://schemas.microsoft.com/office/drawing/2014/main" id="{8E353CBE-0459-4F38-937B-26DD7E25919A}"/>
              </a:ext>
            </a:extLst>
          </p:cNvPr>
          <p:cNvSpPr/>
          <p:nvPr/>
        </p:nvSpPr>
        <p:spPr>
          <a:xfrm>
            <a:off x="6583931" y="3292519"/>
            <a:ext cx="422030" cy="131332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955058A-8130-403A-8A39-78EFA4835363}"/>
              </a:ext>
            </a:extLst>
          </p:cNvPr>
          <p:cNvSpPr txBox="1"/>
          <p:nvPr/>
        </p:nvSpPr>
        <p:spPr>
          <a:xfrm>
            <a:off x="3016061" y="2561132"/>
            <a:ext cx="282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Datass</a:t>
            </a:r>
            <a:r>
              <a:rPr lang="es-ES" sz="1200" dirty="0"/>
              <a:t> – </a:t>
            </a:r>
            <a:r>
              <a:rPr lang="es-ES" sz="1200" dirty="0" err="1"/>
              <a:t>Pvica</a:t>
            </a:r>
            <a:r>
              <a:rPr lang="es-ES" sz="1200" dirty="0"/>
              <a:t> Octubre 2021</a:t>
            </a:r>
            <a:endParaRPr lang="es-PE" sz="1200" dirty="0"/>
          </a:p>
        </p:txBody>
      </p:sp>
      <p:graphicFrame>
        <p:nvGraphicFramePr>
          <p:cNvPr id="28" name="Tabla 27"/>
          <p:cNvGraphicFramePr>
            <a:graphicFrameLocks noGrp="1"/>
          </p:cNvGraphicFramePr>
          <p:nvPr/>
        </p:nvGraphicFramePr>
        <p:xfrm>
          <a:off x="3178906" y="4903470"/>
          <a:ext cx="3234105" cy="1101016"/>
        </p:xfrm>
        <a:graphic>
          <a:graphicData uri="http://schemas.openxmlformats.org/drawingml/2006/table">
            <a:tbl>
              <a:tblPr/>
              <a:tblGrid>
                <a:gridCol w="1078035">
                  <a:extLst>
                    <a:ext uri="{9D8B030D-6E8A-4147-A177-3AD203B41FA5}">
                      <a16:colId xmlns:a16="http://schemas.microsoft.com/office/drawing/2014/main" val="3841788436"/>
                    </a:ext>
                  </a:extLst>
                </a:gridCol>
                <a:gridCol w="1078035">
                  <a:extLst>
                    <a:ext uri="{9D8B030D-6E8A-4147-A177-3AD203B41FA5}">
                      <a16:colId xmlns:a16="http://schemas.microsoft.com/office/drawing/2014/main" val="2006191320"/>
                    </a:ext>
                  </a:extLst>
                </a:gridCol>
                <a:gridCol w="1078035">
                  <a:extLst>
                    <a:ext uri="{9D8B030D-6E8A-4147-A177-3AD203B41FA5}">
                      <a16:colId xmlns:a16="http://schemas.microsoft.com/office/drawing/2014/main" val="1375901272"/>
                    </a:ext>
                  </a:extLst>
                </a:gridCol>
              </a:tblGrid>
              <a:tr h="37257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Monitoreo </a:t>
                      </a:r>
                      <a:r>
                        <a:rPr lang="es-PE" sz="15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parámetros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campo de los sistemas de 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13193"/>
                  </a:ext>
                </a:extLst>
              </a:tr>
              <a:tr h="263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Meta 1ra 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15190"/>
                  </a:ext>
                </a:extLst>
              </a:tr>
              <a:tr h="372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8,712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971407"/>
                  </a:ext>
                </a:extLst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/>
        </p:nvGraphicFramePr>
        <p:xfrm>
          <a:off x="6688407" y="4938546"/>
          <a:ext cx="2870514" cy="1025839"/>
        </p:xfrm>
        <a:graphic>
          <a:graphicData uri="http://schemas.openxmlformats.org/drawingml/2006/table">
            <a:tbl>
              <a:tblPr/>
              <a:tblGrid>
                <a:gridCol w="872418">
                  <a:extLst>
                    <a:ext uri="{9D8B030D-6E8A-4147-A177-3AD203B41FA5}">
                      <a16:colId xmlns:a16="http://schemas.microsoft.com/office/drawing/2014/main" val="800271129"/>
                    </a:ext>
                  </a:extLst>
                </a:gridCol>
                <a:gridCol w="1089871">
                  <a:extLst>
                    <a:ext uri="{9D8B030D-6E8A-4147-A177-3AD203B41FA5}">
                      <a16:colId xmlns:a16="http://schemas.microsoft.com/office/drawing/2014/main" val="2803487544"/>
                    </a:ext>
                  </a:extLst>
                </a:gridCol>
                <a:gridCol w="908225">
                  <a:extLst>
                    <a:ext uri="{9D8B030D-6E8A-4147-A177-3AD203B41FA5}">
                      <a16:colId xmlns:a16="http://schemas.microsoft.com/office/drawing/2014/main" val="3923925759"/>
                    </a:ext>
                  </a:extLst>
                </a:gridCol>
              </a:tblGrid>
              <a:tr h="28996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Análisis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Bact-Parasitologico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7470"/>
                  </a:ext>
                </a:extLst>
              </a:tr>
              <a:tr h="300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Meta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1ra 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02888"/>
                  </a:ext>
                </a:extLst>
              </a:tr>
              <a:tr h="362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1,029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5483"/>
                  </a:ext>
                </a:extLst>
              </a:tr>
            </a:tbl>
          </a:graphicData>
        </a:graphic>
      </p:graphicFrame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10219184" y="4995079"/>
          <a:ext cx="1562181" cy="898961"/>
        </p:xfrm>
        <a:graphic>
          <a:graphicData uri="http://schemas.openxmlformats.org/drawingml/2006/table">
            <a:tbl>
              <a:tblPr/>
              <a:tblGrid>
                <a:gridCol w="1562181">
                  <a:extLst>
                    <a:ext uri="{9D8B030D-6E8A-4147-A177-3AD203B41FA5}">
                      <a16:colId xmlns:a16="http://schemas.microsoft.com/office/drawing/2014/main" val="4089920910"/>
                    </a:ext>
                  </a:extLst>
                </a:gridCol>
              </a:tblGrid>
              <a:tr h="4852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Avance del Indicador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52366"/>
                  </a:ext>
                </a:extLst>
              </a:tr>
              <a:tr h="413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GR</a:t>
                      </a:r>
                      <a:r>
                        <a:rPr lang="es-PE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han cumplido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231920"/>
                  </a:ext>
                </a:extLst>
              </a:tr>
            </a:tbl>
          </a:graphicData>
        </a:graphic>
      </p:graphicFrame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4E6D4C55-ED27-4F66-985A-FAA90202B9CD}"/>
              </a:ext>
            </a:extLst>
          </p:cNvPr>
          <p:cNvGraphicFramePr>
            <a:graphicFrameLocks noGrp="1"/>
          </p:cNvGraphicFramePr>
          <p:nvPr/>
        </p:nvGraphicFramePr>
        <p:xfrm>
          <a:off x="7180993" y="3285821"/>
          <a:ext cx="4316241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7167">
                  <a:extLst>
                    <a:ext uri="{9D8B030D-6E8A-4147-A177-3AD203B41FA5}">
                      <a16:colId xmlns:a16="http://schemas.microsoft.com/office/drawing/2014/main" val="2107241736"/>
                    </a:ext>
                  </a:extLst>
                </a:gridCol>
                <a:gridCol w="1839074">
                  <a:extLst>
                    <a:ext uri="{9D8B030D-6E8A-4147-A177-3AD203B41FA5}">
                      <a16:colId xmlns:a16="http://schemas.microsoft.com/office/drawing/2014/main" val="2912657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Paso 1: Programación de metas físicas en SIGA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Regiones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4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Paso 2: Consistencias</a:t>
                      </a:r>
                      <a:r>
                        <a:rPr lang="es-ES" sz="1200" baseline="0" dirty="0"/>
                        <a:t> -+ 30%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regiones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7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Paso 3: Disponibilidad de equipo 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2058 equipos al 100% en 14 regiones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088865" y="249595"/>
            <a:ext cx="8025456" cy="38720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y MC 2021-2022- AGUA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54773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6B2491-D044-466F-8D76-F1A7BD55C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40473"/>
              </p:ext>
            </p:extLst>
          </p:nvPr>
        </p:nvGraphicFramePr>
        <p:xfrm>
          <a:off x="658948" y="1136469"/>
          <a:ext cx="5811521" cy="5303506"/>
        </p:xfrm>
        <a:graphic>
          <a:graphicData uri="http://schemas.openxmlformats.org/drawingml/2006/table">
            <a:tbl>
              <a:tblPr firstRow="1" firstCol="1" bandRow="1"/>
              <a:tblGrid>
                <a:gridCol w="1938732">
                  <a:extLst>
                    <a:ext uri="{9D8B030D-6E8A-4147-A177-3AD203B41FA5}">
                      <a16:colId xmlns:a16="http://schemas.microsoft.com/office/drawing/2014/main" val="2235107422"/>
                    </a:ext>
                  </a:extLst>
                </a:gridCol>
                <a:gridCol w="901846">
                  <a:extLst>
                    <a:ext uri="{9D8B030D-6E8A-4147-A177-3AD203B41FA5}">
                      <a16:colId xmlns:a16="http://schemas.microsoft.com/office/drawing/2014/main" val="1904123377"/>
                    </a:ext>
                  </a:extLst>
                </a:gridCol>
                <a:gridCol w="901846">
                  <a:extLst>
                    <a:ext uri="{9D8B030D-6E8A-4147-A177-3AD203B41FA5}">
                      <a16:colId xmlns:a16="http://schemas.microsoft.com/office/drawing/2014/main" val="923367000"/>
                    </a:ext>
                  </a:extLst>
                </a:gridCol>
                <a:gridCol w="1157224">
                  <a:extLst>
                    <a:ext uri="{9D8B030D-6E8A-4147-A177-3AD203B41FA5}">
                      <a16:colId xmlns:a16="http://schemas.microsoft.com/office/drawing/2014/main" val="1258399630"/>
                    </a:ext>
                  </a:extLst>
                </a:gridCol>
                <a:gridCol w="911873">
                  <a:extLst>
                    <a:ext uri="{9D8B030D-6E8A-4147-A177-3AD203B41FA5}">
                      <a16:colId xmlns:a16="http://schemas.microsoft.com/office/drawing/2014/main" val="4202037483"/>
                    </a:ext>
                  </a:extLst>
                </a:gridCol>
              </a:tblGrid>
              <a:tr h="20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DE AVANCE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CONCLUSIÓN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61577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AMAZONAS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72023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 ANCASH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60496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 APURIMAC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94648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 AREQUIPA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83937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AYACUCHO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5087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 CAJAMARCA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 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61089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 CALLAO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4892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 CUSCO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86213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 HUANCAVELICA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91763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HUANUCO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2423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ICA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 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44605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JUNIN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82441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LA LIBERTAD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CUMPLE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702301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LAMBAYEQUE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64586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LIMA PROVINCIAS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86339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LORETO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06124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MADRE DE DIOS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59165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MOQUEGUA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77326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PASCO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0959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PIURA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24683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PUNO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 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4770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SAN MARTIN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 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21171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TACNA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09160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TUMBES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24120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UCAYALI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9" marR="56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6689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B6A2B50-3DCB-4A13-B91F-AAC3F73404A9}"/>
              </a:ext>
            </a:extLst>
          </p:cNvPr>
          <p:cNvSpPr txBox="1"/>
          <p:nvPr/>
        </p:nvSpPr>
        <p:spPr>
          <a:xfrm>
            <a:off x="7419702" y="2100447"/>
            <a:ext cx="32787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 </a:t>
            </a:r>
            <a:r>
              <a:rPr lang="es-MX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Gobiernos Regionales  lograron implementar a través de la IAR el </a:t>
            </a:r>
            <a:r>
              <a:rPr lang="es-MX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 de herramientas de articulación territorial para mejorar la entrega del paquete integrado de servicios priorizados vinculados al Desarrollo Infantil Temprano (DIT). 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088864" y="249595"/>
            <a:ext cx="8243855" cy="38720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Resultados de la Primera Verificación de CG y MC 2021-2022- ARTICULACIÓN 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184616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1 Rectángulo">
            <a:extLst>
              <a:ext uri="{FF2B5EF4-FFF2-40B4-BE49-F238E27FC236}">
                <a16:creationId xmlns:a16="http://schemas.microsoft.com/office/drawing/2014/main" id="{E6416BE3-AE4F-4C84-BE4C-C940925D5601}"/>
              </a:ext>
            </a:extLst>
          </p:cNvPr>
          <p:cNvSpPr/>
          <p:nvPr/>
        </p:nvSpPr>
        <p:spPr>
          <a:xfrm>
            <a:off x="2338251" y="169817"/>
            <a:ext cx="7772400" cy="5486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>
                <a:solidFill>
                  <a:schemeClr val="bg1"/>
                </a:solidFill>
                <a:latin typeface="Franklin Gothic Medium" panose="020B0603020102020204" pitchFamily="34" charset="0"/>
              </a:rPr>
              <a:t>Monto transferido </a:t>
            </a:r>
            <a:r>
              <a:rPr lang="es-CL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  los 25 GR por el nivel de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cumplimiento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periodo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Agosto 2021 - </a:t>
            </a:r>
            <a:r>
              <a:rPr lang="en-US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enero</a:t>
            </a:r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2022</a:t>
            </a:r>
            <a:endParaRPr lang="es-CL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364EA7B-7FD5-48EE-A049-EC59EDB46C56}"/>
              </a:ext>
            </a:extLst>
          </p:cNvPr>
          <p:cNvSpPr txBox="1">
            <a:spLocks/>
          </p:cNvSpPr>
          <p:nvPr/>
        </p:nvSpPr>
        <p:spPr>
          <a:xfrm>
            <a:off x="6654757" y="1867180"/>
            <a:ext cx="4714063" cy="3124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2600" dirty="0"/>
          </a:p>
          <a:p>
            <a:pPr algn="just"/>
            <a:r>
              <a:rPr lang="es-PE" sz="2400" dirty="0"/>
              <a:t>Como resultado del nivel de cumplimiento alcanzado se ha realizado la transferencia mediante DS Nº 155-2022-EF el monto de más de                             </a:t>
            </a:r>
            <a:r>
              <a:rPr lang="es-PE" sz="2400" b="1" dirty="0"/>
              <a:t>S/ 30 millones </a:t>
            </a:r>
            <a:r>
              <a:rPr lang="es-PE" sz="2400" dirty="0"/>
              <a:t>(86% del monto disponible)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27593"/>
              </p:ext>
            </p:extLst>
          </p:nvPr>
        </p:nvGraphicFramePr>
        <p:xfrm>
          <a:off x="2205318" y="941298"/>
          <a:ext cx="4019133" cy="5661221"/>
        </p:xfrm>
        <a:graphic>
          <a:graphicData uri="http://schemas.openxmlformats.org/drawingml/2006/table">
            <a:tbl>
              <a:tblPr firstRow="1" firstCol="1" bandRow="1"/>
              <a:tblGrid>
                <a:gridCol w="2951590">
                  <a:extLst>
                    <a:ext uri="{9D8B030D-6E8A-4147-A177-3AD203B41FA5}">
                      <a16:colId xmlns:a16="http://schemas.microsoft.com/office/drawing/2014/main" val="980590488"/>
                    </a:ext>
                  </a:extLst>
                </a:gridCol>
                <a:gridCol w="1067543">
                  <a:extLst>
                    <a:ext uri="{9D8B030D-6E8A-4147-A177-3AD203B41FA5}">
                      <a16:colId xmlns:a16="http://schemas.microsoft.com/office/drawing/2014/main" val="4264162639"/>
                    </a:ext>
                  </a:extLst>
                </a:gridCol>
              </a:tblGrid>
              <a:tr h="283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20141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AMAZONAS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1 489 042,00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57918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ANCASH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1 309 707,00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0361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APURIMAC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1 439 618,00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115243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AREQUIPA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477 401,00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9608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AYACUCHO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1 452 881,00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957818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CAJAMARCA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1 332 707,00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753828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CUSCO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1 379 207,00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06293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HUANCAVELICA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1 655 595,00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49414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HUANUCO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1 600 104,00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40609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913 120,00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60401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1 760 609,00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044011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LIBERTAD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1 079 694,00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66634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LAMBAYEQUE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1 269 222,00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644652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LORETO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1 703 473,00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231297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MADRE DE DIOS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1 106 545,00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75211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MOQUEGUA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674 569,00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31580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1 605 444,00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84484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PIURA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1 506 488,00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89745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1 354 663,00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90112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 MARTIN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1 360 864,00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7262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789 305,00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153600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TUMBES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896 263,00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681214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UCAYALI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1 067 749,00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329487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675 844,00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523578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CALLAO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841 470,00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435704"/>
                  </a:ext>
                </a:extLst>
              </a:tr>
              <a:tr h="20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30 741 584,00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6034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5650" y="184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711594" y="2118759"/>
            <a:ext cx="5534738" cy="16722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spcBef>
                <a:spcPts val="907"/>
              </a:spcBef>
            </a:pPr>
            <a:endParaRPr lang="es-PE" sz="2800" b="1" dirty="0">
              <a:solidFill>
                <a:schemeClr val="bg1"/>
              </a:solidFill>
            </a:endParaRPr>
          </a:p>
          <a:p>
            <a:pPr algn="ctr" defTabSz="829544">
              <a:spcBef>
                <a:spcPts val="907"/>
              </a:spcBef>
            </a:pPr>
            <a:r>
              <a:rPr lang="es-PE" sz="2800" b="1" dirty="0">
                <a:solidFill>
                  <a:schemeClr val="bg1"/>
                </a:solidFill>
              </a:rPr>
              <a:t>Compromisos de gestión y metas de cobertura</a:t>
            </a:r>
          </a:p>
          <a:p>
            <a:pPr algn="ctr" defTabSz="829544">
              <a:spcBef>
                <a:spcPts val="907"/>
              </a:spcBef>
            </a:pPr>
            <a:r>
              <a:rPr lang="es-PE" sz="2800" b="1" dirty="0">
                <a:solidFill>
                  <a:schemeClr val="bg1"/>
                </a:solidFill>
              </a:rPr>
              <a:t>setiembre 2022 – junio 2023</a:t>
            </a:r>
          </a:p>
          <a:p>
            <a:pPr algn="ctr"/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478449" y="4023758"/>
            <a:ext cx="4785296" cy="131286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PE" sz="1633" b="1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468169" y="1242804"/>
            <a:ext cx="11373515" cy="4805155"/>
            <a:chOff x="227362" y="2555701"/>
            <a:chExt cx="10087096" cy="3919210"/>
          </a:xfrm>
        </p:grpSpPr>
        <p:cxnSp>
          <p:nvCxnSpPr>
            <p:cNvPr id="5" name="Conector recto 4"/>
            <p:cNvCxnSpPr/>
            <p:nvPr/>
          </p:nvCxnSpPr>
          <p:spPr>
            <a:xfrm flipV="1">
              <a:off x="230914" y="2559177"/>
              <a:ext cx="0" cy="391573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4" y="5910040"/>
            <a:ext cx="2075395" cy="81102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6A59226-C183-25B3-89A7-735266619131}"/>
              </a:ext>
            </a:extLst>
          </p:cNvPr>
          <p:cNvSpPr/>
          <p:nvPr/>
        </p:nvSpPr>
        <p:spPr>
          <a:xfrm>
            <a:off x="5353194" y="5802086"/>
            <a:ext cx="1363292" cy="8337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C69EF3B-F6CC-1B7B-9341-22216AF36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15001" r="8959" b="4987"/>
          <a:stretch/>
        </p:blipFill>
        <p:spPr>
          <a:xfrm>
            <a:off x="527740" y="1281076"/>
            <a:ext cx="4128289" cy="50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0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 - &amp;quot;DIRECCIÓN DE MECANISMOS DE INCENTIVOS&amp;quot;&quot;/&gt;&lt;property id=&quot;20307&quot; value=&quot;257&quot;/&gt;&lt;/object&gt;&lt;object type=&quot;3&quot; unique_id=&quot;10192&quot;&gt;&lt;property id=&quot;20148&quot; value=&quot;5&quot;/&gt;&lt;property id=&quot;20300&quot; value=&quot;Diapositiva 2&quot;/&gt;&lt;property id=&quot;20307&quot; value=&quot;4530&quot;/&gt;&lt;/object&gt;&lt;object type=&quot;3&quot; unique_id=&quot;10306&quot;&gt;&lt;property id=&quot;20148&quot; value=&quot;5&quot;/&gt;&lt;property id=&quot;20300&quot; value=&quot;Diapositiva 11&quot;/&gt;&lt;property id=&quot;20307&quot; value=&quot;4539&quot;/&gt;&lt;/object&gt;&lt;object type=&quot;3&quot; unique_id=&quot;10307&quot;&gt;&lt;property id=&quot;20148&quot; value=&quot;5&quot;/&gt;&lt;property id=&quot;20300&quot; value=&quot;Diapositiva 12&quot;/&gt;&lt;property id=&quot;20307&quot; value=&quot;4540&quot;/&gt;&lt;/object&gt;&lt;object type=&quot;3&quot; unique_id=&quot;10613&quot;&gt;&lt;property id=&quot;20148&quot; value=&quot;5&quot;/&gt;&lt;property id=&quot;20300&quot; value=&quot;Diapositiva 13 - &amp;quot;DIRECCIÓN DE MECANISMOS DE INCENTIVOS&amp;quot;&quot;/&gt;&lt;property id=&quot;20307&quot; value=&quot;4541&quot;/&gt;&lt;/object&gt;&lt;object type=&quot;3&quot; unique_id=&quot;10615&quot;&gt;&lt;property id=&quot;20148&quot; value=&quot;5&quot;/&gt;&lt;property id=&quot;20300&quot; value=&quot;Diapositiva 15&quot;/&gt;&lt;property id=&quot;20307&quot; value=&quot;4543&quot;/&gt;&lt;/object&gt;&lt;object type=&quot;3&quot; unique_id=&quot;10617&quot;&gt;&lt;property id=&quot;20148&quot; value=&quot;5&quot;/&gt;&lt;property id=&quot;20300&quot; value=&quot;Diapositiva 16&quot;/&gt;&lt;property id=&quot;20307&quot; value=&quot;4545&quot;/&gt;&lt;/object&gt;&lt;object type=&quot;3&quot; unique_id=&quot;10618&quot;&gt;&lt;property id=&quot;20148&quot; value=&quot;5&quot;/&gt;&lt;property id=&quot;20300&quot; value=&quot;Diapositiva 17&quot;/&gt;&lt;property id=&quot;20307&quot; value=&quot;4546&quot;/&gt;&lt;/object&gt;&lt;object type=&quot;3&quot; unique_id=&quot;10619&quot;&gt;&lt;property id=&quot;20148&quot; value=&quot;5&quot;/&gt;&lt;property id=&quot;20300&quot; value=&quot;Diapositiva 18&quot;/&gt;&lt;property id=&quot;20307&quot; value=&quot;4547&quot;/&gt;&lt;/object&gt;&lt;object type=&quot;3&quot; unique_id=&quot;10620&quot;&gt;&lt;property id=&quot;20148&quot; value=&quot;5&quot;/&gt;&lt;property id=&quot;20300&quot; value=&quot;Diapositiva 20&quot;/&gt;&lt;property id=&quot;20307&quot; value=&quot;4548&quot;/&gt;&lt;/object&gt;&lt;object type=&quot;3&quot; unique_id=&quot;11151&quot;&gt;&lt;property id=&quot;20148&quot; value=&quot;5&quot;/&gt;&lt;property id=&quot;20300&quot; value=&quot;Diapositiva 19&quot;/&gt;&lt;property id=&quot;20307&quot; value=&quot;4551&quot;/&gt;&lt;/object&gt;&lt;object type=&quot;3&quot; unique_id=&quot;11915&quot;&gt;&lt;property id=&quot;20148&quot; value=&quot;5&quot;/&gt;&lt;property id=&quot;20300&quot; value=&quot;Diapositiva 3&quot;/&gt;&lt;property id=&quot;20307&quot; value=&quot;4553&quot;/&gt;&lt;/object&gt;&lt;object type=&quot;3&quot; unique_id=&quot;11916&quot;&gt;&lt;property id=&quot;20148&quot; value=&quot;5&quot;/&gt;&lt;property id=&quot;20300&quot; value=&quot;Diapositiva 4&quot;/&gt;&lt;property id=&quot;20307&quot; value=&quot;4554&quot;/&gt;&lt;/object&gt;&lt;object type=&quot;3&quot; unique_id=&quot;12161&quot;&gt;&lt;property id=&quot;20148&quot; value=&quot;5&quot;/&gt;&lt;property id=&quot;20300&quot; value=&quot;Diapositiva 5&quot;/&gt;&lt;property id=&quot;20307&quot; value=&quot;4555&quot;/&gt;&lt;/object&gt;&lt;object type=&quot;3&quot; unique_id=&quot;12162&quot;&gt;&lt;property id=&quot;20148&quot; value=&quot;5&quot;/&gt;&lt;property id=&quot;20300&quot; value=&quot;Diapositiva 6&quot;/&gt;&lt;property id=&quot;20307&quot; value=&quot;4557&quot;/&gt;&lt;/object&gt;&lt;object type=&quot;3&quot; unique_id=&quot;12163&quot;&gt;&lt;property id=&quot;20148&quot; value=&quot;5&quot;/&gt;&lt;property id=&quot;20300&quot; value=&quot;Diapositiva 7&quot;/&gt;&lt;property id=&quot;20307&quot; value=&quot;4558&quot;/&gt;&lt;/object&gt;&lt;object type=&quot;3&quot; unique_id=&quot;12164&quot;&gt;&lt;property id=&quot;20148&quot; value=&quot;5&quot;/&gt;&lt;property id=&quot;20300&quot; value=&quot;Diapositiva 8&quot;/&gt;&lt;property id=&quot;20307&quot; value=&quot;4556&quot;/&gt;&lt;/object&gt;&lt;object type=&quot;3&quot; unique_id=&quot;12436&quot;&gt;&lt;property id=&quot;20148&quot; value=&quot;5&quot;/&gt;&lt;property id=&quot;20300&quot; value=&quot;Diapositiva 9&quot;/&gt;&lt;property id=&quot;20307&quot; value=&quot;4559&quot;/&gt;&lt;/object&gt;&lt;object type=&quot;3&quot; unique_id=&quot;12437&quot;&gt;&lt;property id=&quot;20148&quot; value=&quot;5&quot;/&gt;&lt;property id=&quot;20300&quot; value=&quot;Diapositiva 10&quot;/&gt;&lt;property id=&quot;20307&quot; value=&quot;4560&quot;/&gt;&lt;/object&gt;&lt;object type=&quot;3&quot; unique_id=&quot;12438&quot;&gt;&lt;property id=&quot;20148&quot; value=&quot;5&quot;/&gt;&lt;property id=&quot;20300&quot; value=&quot;Diapositiva 14&quot;/&gt;&lt;property id=&quot;20307&quot; value=&quot;4561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siemore con el pueblo" id="{4294A319-840F-9F4F-87AB-D2F9DACB27E2}" vid="{387B8BB2-55D7-2A49-BDD0-2B12192695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Presentacion Siempre con el Pueblo</Template>
  <TotalTime>17051</TotalTime>
  <Words>2902</Words>
  <Application>Microsoft Office PowerPoint</Application>
  <PresentationFormat>Panorámica</PresentationFormat>
  <Paragraphs>936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ARTICULACIÓN TERRITORIAL</dc:title>
  <dc:creator>Ronald Ramiro Ramírez Parisuaña</dc:creator>
  <cp:lastModifiedBy>Miguel Briones vasquez</cp:lastModifiedBy>
  <cp:revision>497</cp:revision>
  <dcterms:created xsi:type="dcterms:W3CDTF">2021-12-16T14:56:36Z</dcterms:created>
  <dcterms:modified xsi:type="dcterms:W3CDTF">2022-11-30T15:31:16Z</dcterms:modified>
</cp:coreProperties>
</file>